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9" r:id="rId3"/>
    <p:sldId id="260" r:id="rId4"/>
    <p:sldId id="261" r:id="rId5"/>
    <p:sldId id="262" r:id="rId6"/>
    <p:sldId id="323" r:id="rId7"/>
    <p:sldId id="375" r:id="rId8"/>
    <p:sldId id="1949" r:id="rId9"/>
    <p:sldId id="1950" r:id="rId10"/>
    <p:sldId id="1943" r:id="rId11"/>
    <p:sldId id="1944" r:id="rId12"/>
    <p:sldId id="1945" r:id="rId13"/>
    <p:sldId id="377" r:id="rId14"/>
    <p:sldId id="1948" r:id="rId15"/>
    <p:sldId id="1936" r:id="rId16"/>
    <p:sldId id="1937" r:id="rId17"/>
    <p:sldId id="1938" r:id="rId18"/>
    <p:sldId id="1939" r:id="rId19"/>
    <p:sldId id="1940" r:id="rId20"/>
    <p:sldId id="1942" r:id="rId21"/>
    <p:sldId id="278" r:id="rId22"/>
    <p:sldId id="279" r:id="rId23"/>
    <p:sldId id="1951" r:id="rId24"/>
    <p:sldId id="1952" r:id="rId25"/>
    <p:sldId id="40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D45B56A-F577-37CC-A340-F1D14C7926D1}" name="JJ t" initials="Jt" userId="23921aed03ffc29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st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736666"/>
    <a:srgbClr val="9B1E11"/>
    <a:srgbClr val="E6716E"/>
    <a:srgbClr val="44546A"/>
    <a:srgbClr val="E8C547"/>
    <a:srgbClr val="C61A1C"/>
    <a:srgbClr val="F44E0C"/>
    <a:srgbClr val="E56B5D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0" y="195"/>
      </p:cViewPr>
      <p:guideLst>
        <p:guide orient="horz" pos="2250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2023/11/1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68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9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570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87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72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31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51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圖片 4" descr="16_9R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圖片 1" descr="鼎捷軟件_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451" y="6358467"/>
            <a:ext cx="1051983" cy="33866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圖片 6" descr="赢在数字价值_16x9_简-01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684" y="154517"/>
            <a:ext cx="2156883" cy="17568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49841" y="1606549"/>
            <a:ext cx="10515600" cy="132503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章节标题及对象(有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圖片 3" descr="16_9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55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3" descr="感谢页"/>
          <p:cNvPicPr>
            <a:picLocks noChangeAspect="1"/>
          </p:cNvPicPr>
          <p:nvPr/>
        </p:nvPicPr>
        <p:blipFill>
          <a:blip r:embed="rId3"/>
          <a:srcRect b="34016"/>
          <a:stretch>
            <a:fillRect/>
          </a:stretch>
        </p:blipFill>
        <p:spPr>
          <a:xfrm>
            <a:off x="768351" y="1615017"/>
            <a:ext cx="4563533" cy="446616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9" name="组合 1"/>
          <p:cNvGrpSpPr/>
          <p:nvPr/>
        </p:nvGrpSpPr>
        <p:grpSpPr>
          <a:xfrm>
            <a:off x="6995584" y="3244851"/>
            <a:ext cx="5073649" cy="1736299"/>
            <a:chOff x="5347932" y="2072512"/>
            <a:chExt cx="2189222" cy="749044"/>
          </a:xfrm>
        </p:grpSpPr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5347932" y="2072512"/>
              <a:ext cx="2189222" cy="287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3735" b="0" i="0" u="none" strike="noStrike" kern="1200" cap="none" spc="0" normalizeH="0" baseline="0" noProof="0" dirty="0">
                  <a:ln>
                    <a:noFill/>
                  </a:ln>
                  <a:solidFill>
                    <a:srgbClr val="C8202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智能</a:t>
              </a:r>
              <a:r>
                <a:rPr kumimoji="0" lang="en-US" altLang="zh-TW" sz="3735" b="0" i="0" u="none" strike="noStrike" kern="1200" cap="none" spc="0" normalizeH="0" baseline="0" noProof="0" dirty="0">
                  <a:ln>
                    <a:noFill/>
                  </a:ln>
                  <a:solidFill>
                    <a:srgbClr val="C8202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+·</a:t>
              </a:r>
              <a:r>
                <a:rPr kumimoji="0" lang="zh-TW" altLang="en-US" sz="3735" b="0" i="0" u="none" strike="noStrike" kern="1200" cap="none" spc="0" normalizeH="0" baseline="0" noProof="0" dirty="0">
                  <a:ln>
                    <a:noFill/>
                  </a:ln>
                  <a:solidFill>
                    <a:srgbClr val="C8202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价值</a:t>
              </a:r>
              <a:r>
                <a:rPr kumimoji="0" lang="en-US" altLang="zh-TW" sz="3735" b="0" i="0" u="none" strike="noStrike" kern="1200" cap="none" spc="0" normalizeH="0" baseline="0" noProof="0" dirty="0">
                  <a:ln>
                    <a:noFill/>
                  </a:ln>
                  <a:solidFill>
                    <a:srgbClr val="C8202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·</a:t>
              </a:r>
              <a:r>
                <a:rPr kumimoji="0" lang="zh-TW" altLang="en-US" sz="3735" b="0" i="0" u="none" strike="noStrike" kern="1200" cap="none" spc="0" normalizeH="0" baseline="0" noProof="0" dirty="0">
                  <a:ln>
                    <a:noFill/>
                  </a:ln>
                  <a:solidFill>
                    <a:srgbClr val="C8202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不凡</a:t>
              </a:r>
              <a:endParaRPr kumimoji="0" lang="zh-CN" altLang="en-US" sz="3735" b="0" i="0" u="none" strike="noStrike" kern="1200" cap="none" spc="0" normalizeH="0" baseline="0" noProof="0" dirty="0">
                <a:ln>
                  <a:noFill/>
                </a:ln>
                <a:solidFill>
                  <a:srgbClr val="C8202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>
              <a:spLocks noChangeArrowheads="1"/>
            </p:cNvSpPr>
            <p:nvPr/>
          </p:nvSpPr>
          <p:spPr bwMode="auto">
            <a:xfrm>
              <a:off x="5378071" y="2401241"/>
              <a:ext cx="1466423" cy="21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客 服 电 话 ：</a:t>
              </a:r>
              <a:r>
                <a:rPr kumimoji="0" lang="en-US" altLang="zh-TW" sz="26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400 626 5858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79898" y="2676094"/>
              <a:ext cx="1569445" cy="1454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PMingLiU" panose="02020500000000000000" pitchFamily="18" charset="-12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扫描左侧二维码关注鼎捷软件官方微信</a:t>
              </a:r>
            </a:p>
          </p:txBody>
        </p:sp>
      </p:grpSp>
      <p:pic>
        <p:nvPicPr>
          <p:cNvPr id="11273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3244851"/>
            <a:ext cx="1837267" cy="1839383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giwin_宽版_0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36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1" y="836084"/>
            <a:ext cx="463549" cy="3111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1057579" y="756831"/>
            <a:ext cx="10515600" cy="471587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solidFill>
                  <a:srgbClr val="4797F4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giwin_宽版_0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361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 descr="4_3R_top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262467" y="6384925"/>
            <a:ext cx="1071033" cy="365125"/>
          </a:xfrm>
        </p:spPr>
        <p:txBody>
          <a:bodyPr/>
          <a:lstStyle>
            <a:lvl1pPr defTabSz="457200" eaLnBrk="1" fontAlgn="auto" hangingPunct="1">
              <a:spcBef>
                <a:spcPts val="0"/>
              </a:spcBef>
              <a:spcAft>
                <a:spcPts val="0"/>
              </a:spcAft>
              <a:defRPr noProof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BF54F07E-AC70-409E-BB3D-CFDAC41D8C0E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3" descr="4_3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3" y="-1587"/>
            <a:ext cx="12198349" cy="5381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charset="-120"/>
                <a:ea typeface="微軟正黑體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charset="-120"/>
                <a:ea typeface="微軟正黑體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</a:p>
          <a:p>
            <a:pPr lvl="1" fontAlgn="auto"/>
            <a:r>
              <a:rPr lang="zh-TW" altLang="en-US" strike="noStrike" noProof="1"/>
              <a:t>第二層</a:t>
            </a:r>
          </a:p>
          <a:p>
            <a:pPr lvl="2" fontAlgn="auto"/>
            <a:r>
              <a:rPr lang="zh-TW" altLang="en-US" strike="noStrike" noProof="1"/>
              <a:t>第三層</a:t>
            </a:r>
          </a:p>
          <a:p>
            <a:pPr lvl="3" fontAlgn="auto"/>
            <a:r>
              <a:rPr lang="zh-TW" altLang="en-US" strike="noStrike" noProof="1"/>
              <a:t>第四層</a:t>
            </a:r>
          </a:p>
          <a:p>
            <a:pPr lvl="4" fontAlgn="auto"/>
            <a:r>
              <a:rPr lang="zh-TW" altLang="en-US" strike="noStrike" noProof="1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TW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505214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結尾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D:\工作區\2022工作區\01_40周年\簡報提案\pic\結尾_紅.jpg結尾_紅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620" y="837"/>
            <a:ext cx="12188190" cy="6855460"/>
          </a:xfrm>
          <a:prstGeom prst="rect">
            <a:avLst/>
          </a:prstGeom>
        </p:spPr>
      </p:pic>
      <p:sp>
        <p:nvSpPr>
          <p:cNvPr id="9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694730" y="2340000"/>
            <a:ext cx="10800000" cy="16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5400" b="1" u="none" strike="noStrike" kern="1200" cap="none" spc="600" normalizeH="0">
                <a:solidFill>
                  <a:schemeClr val="bg1"/>
                </a:solidFill>
                <a:uFillTx/>
                <a:latin typeface="萌喵系中文字体" panose="02000503000000000000" charset="-122"/>
                <a:ea typeface="+mj-ea"/>
              </a:defRPr>
            </a:lvl1pPr>
          </a:lstStyle>
          <a:p>
            <a:r>
              <a:rPr lang="zh-TW" altLang="en-US"/>
              <a:t>按一下以编辑母片标题样式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 hasCustomPrompt="1"/>
          </p:nvPr>
        </p:nvSpPr>
        <p:spPr>
          <a:xfrm>
            <a:off x="694730" y="4013835"/>
            <a:ext cx="10800000" cy="65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按一下以编辑母片文字样式</a:t>
            </a:r>
          </a:p>
        </p:txBody>
      </p:sp>
      <p:pic>
        <p:nvPicPr>
          <p:cNvPr id="2" name="圖片 1" descr="鼎捷logo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80000"/>
            <a:ext cx="1620000" cy="442260"/>
          </a:xfrm>
          <a:prstGeom prst="rect">
            <a:avLst/>
          </a:prstGeom>
        </p:spPr>
      </p:pic>
      <p:pic>
        <p:nvPicPr>
          <p:cNvPr id="4" name="圖片 3" descr="D:\工作區\2022工作區\01_40周年\簡報提案\pic\字與slogan\贏在數字價值簡體反白.png贏在數字價值簡體反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80198" y="6570245"/>
            <a:ext cx="1919605" cy="14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4336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2" descr="K:\專案類\2018簡報底圖\簡報應用頁下載\結尾與串場頁\結尾與串場頁-20180518\背景\鼎捷\16x9\串场提案CS6-簡_画板 1 副本 2.png串场提案CS6-簡_画板 1 副本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3" y="-6349"/>
            <a:ext cx="12211049" cy="686858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1" descr="16x9_紅_繁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节标题及对象(有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16_9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55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菱形 3"/>
          <p:cNvSpPr/>
          <p:nvPr/>
        </p:nvSpPr>
        <p:spPr>
          <a:xfrm>
            <a:off x="607484" y="842433"/>
            <a:ext cx="321733" cy="321733"/>
          </a:xfrm>
          <a:prstGeom prst="diamond">
            <a:avLst/>
          </a:prstGeom>
          <a:solidFill>
            <a:srgbClr val="C8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59884" y="842433"/>
            <a:ext cx="321733" cy="321733"/>
          </a:xfrm>
          <a:prstGeom prst="diamond">
            <a:avLst/>
          </a:prstGeom>
          <a:solidFill>
            <a:srgbClr val="E56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33055" y="671404"/>
            <a:ext cx="10515600" cy="679952"/>
          </a:xfrm>
          <a:prstGeom prst="rect">
            <a:avLst/>
          </a:prstGeom>
        </p:spPr>
        <p:txBody>
          <a:bodyPr anchor="ctr"/>
          <a:lstStyle>
            <a:lvl1pPr>
              <a:defRPr sz="2665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节标题及对象(有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3" descr="16_9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551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章节标题及对象(无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圖片 3" descr="16_9R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318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章节标题及对象(logo+鼎捷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圖片 1" descr="16_9R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318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圖片 2" descr="鼎捷軟件_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451" y="6358467"/>
            <a:ext cx="1051983" cy="33866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节标题及对象(有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圖片 3" descr="16_9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551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章节标题及对象(有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圖片 3" descr="16_9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55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圖片 4" descr="D:\@專案類\_2018年\2018簡報公版\final\thankyou_紅.pngthankyou_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33" y="2423584"/>
            <a:ext cx="6112933" cy="13250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字方塊 11"/>
          <p:cNvSpPr txBox="1">
            <a:spLocks noChangeArrowheads="1"/>
          </p:cNvSpPr>
          <p:nvPr/>
        </p:nvSpPr>
        <p:spPr bwMode="auto">
          <a:xfrm>
            <a:off x="1644651" y="4341284"/>
            <a:ext cx="5583767" cy="42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2135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一次托付，终身责任</a:t>
            </a:r>
          </a:p>
        </p:txBody>
      </p:sp>
      <p:pic>
        <p:nvPicPr>
          <p:cNvPr id="1024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684" y="2345267"/>
            <a:ext cx="2749549" cy="2749551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2347384" y="4633489"/>
            <a:ext cx="4180417" cy="50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326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4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姓名相关联络资料</a:t>
            </a:r>
            <a:r>
              <a:rPr kumimoji="0" lang="en-US" altLang="zh-TW" sz="14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400-626-5858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R_b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99251" y="1926167"/>
            <a:ext cx="5486400" cy="503131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PMingLiU" panose="02020500000000000000" pitchFamily="18" charset="-120"/>
        </a:defRPr>
      </a:lvl9pPr>
    </p:titleStyle>
    <p:bodyStyle>
      <a:lvl1pPr marL="228600" indent="-228600" algn="l" defTabSz="9144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796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796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796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796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image" Target="../media/image23.jpeg"/><Relationship Id="rId4" Type="http://schemas.openxmlformats.org/officeDocument/2006/relationships/tags" Target="../tags/tag23.xml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microsoft.com/office/2007/relationships/hdphoto" Target="../media/hdphoto1.wdp"/><Relationship Id="rId4" Type="http://schemas.openxmlformats.org/officeDocument/2006/relationships/tags" Target="../tags/tag30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TW" altLang="en-US" dirty="0">
                <a:sym typeface="+mn-ea"/>
              </a:rPr>
              <a:t>专业能力认证简报</a:t>
            </a:r>
            <a:endParaRPr lang="zh-CN" altLang="en-US" dirty="0"/>
          </a:p>
        </p:txBody>
      </p:sp>
      <p:sp>
        <p:nvSpPr>
          <p:cNvPr id="9218" name="TextBox 5"/>
          <p:cNvSpPr txBox="1">
            <a:spLocks noChangeArrowheads="1"/>
          </p:cNvSpPr>
          <p:nvPr/>
        </p:nvSpPr>
        <p:spPr bwMode="auto">
          <a:xfrm>
            <a:off x="4704273" y="4747619"/>
            <a:ext cx="4498975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部门：云服务二中心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工程技术运维部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姓名：谭际警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日期：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2023/10/30</a:t>
            </a:r>
            <a:endParaRPr lang="zh-TW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">
            <a:extLst>
              <a:ext uri="{FF2B5EF4-FFF2-40B4-BE49-F238E27FC236}">
                <a16:creationId xmlns:a16="http://schemas.microsoft.com/office/drawing/2014/main" id="{BA238000-AC29-3CCA-B291-CF45635EF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" y="761365"/>
            <a:ext cx="742950" cy="7429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E6235C-9AC0-B5AB-992A-DC0C65087A2D}"/>
              </a:ext>
            </a:extLst>
          </p:cNvPr>
          <p:cNvSpPr txBox="1"/>
          <p:nvPr/>
        </p:nvSpPr>
        <p:spPr>
          <a:xfrm>
            <a:off x="1611630" y="902970"/>
            <a:ext cx="496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工作呈现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配置数据容灾能力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294AEBF-A402-B406-2D33-AA77E48832D6}"/>
              </a:ext>
            </a:extLst>
          </p:cNvPr>
          <p:cNvSpPr/>
          <p:nvPr/>
        </p:nvSpPr>
        <p:spPr>
          <a:xfrm>
            <a:off x="1002030" y="903605"/>
            <a:ext cx="476885" cy="459740"/>
          </a:xfrm>
          <a:custGeom>
            <a:avLst/>
            <a:gdLst>
              <a:gd name="connsiteX0" fmla="*/ 87400 w 338138"/>
              <a:gd name="connsiteY0" fmla="*/ 185737 h 325437"/>
              <a:gd name="connsiteX1" fmla="*/ 90049 w 338138"/>
              <a:gd name="connsiteY1" fmla="*/ 185737 h 325437"/>
              <a:gd name="connsiteX2" fmla="*/ 92697 w 338138"/>
              <a:gd name="connsiteY2" fmla="*/ 187043 h 325437"/>
              <a:gd name="connsiteX3" fmla="*/ 119182 w 338138"/>
              <a:gd name="connsiteY3" fmla="*/ 198793 h 325437"/>
              <a:gd name="connsiteX4" fmla="*/ 121831 w 338138"/>
              <a:gd name="connsiteY4" fmla="*/ 201405 h 325437"/>
              <a:gd name="connsiteX5" fmla="*/ 131101 w 338138"/>
              <a:gd name="connsiteY5" fmla="*/ 226211 h 325437"/>
              <a:gd name="connsiteX6" fmla="*/ 141694 w 338138"/>
              <a:gd name="connsiteY6" fmla="*/ 201405 h 325437"/>
              <a:gd name="connsiteX7" fmla="*/ 144343 w 338138"/>
              <a:gd name="connsiteY7" fmla="*/ 198793 h 325437"/>
              <a:gd name="connsiteX8" fmla="*/ 170828 w 338138"/>
              <a:gd name="connsiteY8" fmla="*/ 187043 h 325437"/>
              <a:gd name="connsiteX9" fmla="*/ 173476 w 338138"/>
              <a:gd name="connsiteY9" fmla="*/ 185737 h 325437"/>
              <a:gd name="connsiteX10" fmla="*/ 176125 w 338138"/>
              <a:gd name="connsiteY10" fmla="*/ 185737 h 325437"/>
              <a:gd name="connsiteX11" fmla="*/ 237040 w 338138"/>
              <a:gd name="connsiteY11" fmla="*/ 219683 h 325437"/>
              <a:gd name="connsiteX12" fmla="*/ 263525 w 338138"/>
              <a:gd name="connsiteY12" fmla="*/ 281047 h 325437"/>
              <a:gd name="connsiteX13" fmla="*/ 263525 w 338138"/>
              <a:gd name="connsiteY13" fmla="*/ 283658 h 325437"/>
              <a:gd name="connsiteX14" fmla="*/ 131101 w 338138"/>
              <a:gd name="connsiteY14" fmla="*/ 325437 h 325437"/>
              <a:gd name="connsiteX15" fmla="*/ 0 w 338138"/>
              <a:gd name="connsiteY15" fmla="*/ 283658 h 325437"/>
              <a:gd name="connsiteX16" fmla="*/ 0 w 338138"/>
              <a:gd name="connsiteY16" fmla="*/ 281047 h 325437"/>
              <a:gd name="connsiteX17" fmla="*/ 26485 w 338138"/>
              <a:gd name="connsiteY17" fmla="*/ 219683 h 325437"/>
              <a:gd name="connsiteX18" fmla="*/ 87400 w 338138"/>
              <a:gd name="connsiteY18" fmla="*/ 185737 h 325437"/>
              <a:gd name="connsiteX19" fmla="*/ 131108 w 338138"/>
              <a:gd name="connsiteY19" fmla="*/ 25400 h 325437"/>
              <a:gd name="connsiteX20" fmla="*/ 186098 w 338138"/>
              <a:gd name="connsiteY20" fmla="*/ 46600 h 325437"/>
              <a:gd name="connsiteX21" fmla="*/ 195263 w 338138"/>
              <a:gd name="connsiteY21" fmla="*/ 77075 h 325437"/>
              <a:gd name="connsiteX22" fmla="*/ 191335 w 338138"/>
              <a:gd name="connsiteY22" fmla="*/ 89000 h 325437"/>
              <a:gd name="connsiteX23" fmla="*/ 191335 w 338138"/>
              <a:gd name="connsiteY23" fmla="*/ 135375 h 325437"/>
              <a:gd name="connsiteX24" fmla="*/ 192645 w 338138"/>
              <a:gd name="connsiteY24" fmla="*/ 143325 h 325437"/>
              <a:gd name="connsiteX25" fmla="*/ 157294 w 338138"/>
              <a:gd name="connsiteY25" fmla="*/ 145975 h 325437"/>
              <a:gd name="connsiteX26" fmla="*/ 153366 w 338138"/>
              <a:gd name="connsiteY26" fmla="*/ 145975 h 325437"/>
              <a:gd name="connsiteX27" fmla="*/ 141583 w 338138"/>
              <a:gd name="connsiteY27" fmla="*/ 142000 h 325437"/>
              <a:gd name="connsiteX28" fmla="*/ 128490 w 338138"/>
              <a:gd name="connsiteY28" fmla="*/ 142000 h 325437"/>
              <a:gd name="connsiteX29" fmla="*/ 110160 w 338138"/>
              <a:gd name="connsiteY29" fmla="*/ 159225 h 325437"/>
              <a:gd name="connsiteX30" fmla="*/ 128490 w 338138"/>
              <a:gd name="connsiteY30" fmla="*/ 177775 h 325437"/>
              <a:gd name="connsiteX31" fmla="*/ 141583 w 338138"/>
              <a:gd name="connsiteY31" fmla="*/ 177775 h 325437"/>
              <a:gd name="connsiteX32" fmla="*/ 152057 w 338138"/>
              <a:gd name="connsiteY32" fmla="*/ 173800 h 325437"/>
              <a:gd name="connsiteX33" fmla="*/ 157294 w 338138"/>
              <a:gd name="connsiteY33" fmla="*/ 173800 h 325437"/>
              <a:gd name="connsiteX34" fmla="*/ 174315 w 338138"/>
              <a:gd name="connsiteY34" fmla="*/ 173800 h 325437"/>
              <a:gd name="connsiteX35" fmla="*/ 131108 w 338138"/>
              <a:gd name="connsiteY35" fmla="*/ 193675 h 325437"/>
              <a:gd name="connsiteX36" fmla="*/ 69572 w 338138"/>
              <a:gd name="connsiteY36" fmla="*/ 145975 h 325437"/>
              <a:gd name="connsiteX37" fmla="*/ 72191 w 338138"/>
              <a:gd name="connsiteY37" fmla="*/ 135375 h 325437"/>
              <a:gd name="connsiteX38" fmla="*/ 72191 w 338138"/>
              <a:gd name="connsiteY38" fmla="*/ 89000 h 325437"/>
              <a:gd name="connsiteX39" fmla="*/ 68263 w 338138"/>
              <a:gd name="connsiteY39" fmla="*/ 75750 h 325437"/>
              <a:gd name="connsiteX40" fmla="*/ 81356 w 338138"/>
              <a:gd name="connsiteY40" fmla="*/ 39975 h 325437"/>
              <a:gd name="connsiteX41" fmla="*/ 131108 w 338138"/>
              <a:gd name="connsiteY41" fmla="*/ 25400 h 325437"/>
              <a:gd name="connsiteX42" fmla="*/ 212887 w 338138"/>
              <a:gd name="connsiteY42" fmla="*/ 0 h 325437"/>
              <a:gd name="connsiteX43" fmla="*/ 338138 w 338138"/>
              <a:gd name="connsiteY43" fmla="*/ 95557 h 325437"/>
              <a:gd name="connsiteX44" fmla="*/ 311769 w 338138"/>
              <a:gd name="connsiteY44" fmla="*/ 154462 h 325437"/>
              <a:gd name="connsiteX45" fmla="*/ 302540 w 338138"/>
              <a:gd name="connsiteY45" fmla="*/ 215984 h 325437"/>
              <a:gd name="connsiteX46" fmla="*/ 298585 w 338138"/>
              <a:gd name="connsiteY46" fmla="*/ 222529 h 325437"/>
              <a:gd name="connsiteX47" fmla="*/ 294630 w 338138"/>
              <a:gd name="connsiteY47" fmla="*/ 223838 h 325437"/>
              <a:gd name="connsiteX48" fmla="*/ 290675 w 338138"/>
              <a:gd name="connsiteY48" fmla="*/ 222529 h 325437"/>
              <a:gd name="connsiteX49" fmla="*/ 241893 w 338138"/>
              <a:gd name="connsiteY49" fmla="*/ 188495 h 325437"/>
              <a:gd name="connsiteX50" fmla="*/ 212887 w 338138"/>
              <a:gd name="connsiteY50" fmla="*/ 191113 h 325437"/>
              <a:gd name="connsiteX51" fmla="*/ 206295 w 338138"/>
              <a:gd name="connsiteY51" fmla="*/ 191113 h 325437"/>
              <a:gd name="connsiteX52" fmla="*/ 182563 w 338138"/>
              <a:gd name="connsiteY52" fmla="*/ 179332 h 325437"/>
              <a:gd name="connsiteX53" fmla="*/ 189155 w 338138"/>
              <a:gd name="connsiteY53" fmla="*/ 172787 h 325437"/>
              <a:gd name="connsiteX54" fmla="*/ 191792 w 338138"/>
              <a:gd name="connsiteY54" fmla="*/ 172787 h 325437"/>
              <a:gd name="connsiteX55" fmla="*/ 212887 w 338138"/>
              <a:gd name="connsiteY55" fmla="*/ 174096 h 325437"/>
              <a:gd name="connsiteX56" fmla="*/ 239256 w 338138"/>
              <a:gd name="connsiteY56" fmla="*/ 171478 h 325437"/>
              <a:gd name="connsiteX57" fmla="*/ 245848 w 338138"/>
              <a:gd name="connsiteY57" fmla="*/ 170169 h 325437"/>
              <a:gd name="connsiteX58" fmla="*/ 252440 w 338138"/>
              <a:gd name="connsiteY58" fmla="*/ 174096 h 325437"/>
              <a:gd name="connsiteX59" fmla="*/ 288038 w 338138"/>
              <a:gd name="connsiteY59" fmla="*/ 198967 h 325437"/>
              <a:gd name="connsiteX60" fmla="*/ 294630 w 338138"/>
              <a:gd name="connsiteY60" fmla="*/ 151844 h 325437"/>
              <a:gd name="connsiteX61" fmla="*/ 295948 w 338138"/>
              <a:gd name="connsiteY61" fmla="*/ 145299 h 325437"/>
              <a:gd name="connsiteX62" fmla="*/ 299904 w 338138"/>
              <a:gd name="connsiteY62" fmla="*/ 141372 h 325437"/>
              <a:gd name="connsiteX63" fmla="*/ 319680 w 338138"/>
              <a:gd name="connsiteY63" fmla="*/ 95557 h 325437"/>
              <a:gd name="connsiteX64" fmla="*/ 290675 w 338138"/>
              <a:gd name="connsiteY64" fmla="*/ 41888 h 325437"/>
              <a:gd name="connsiteX65" fmla="*/ 212887 w 338138"/>
              <a:gd name="connsiteY65" fmla="*/ 17017 h 325437"/>
              <a:gd name="connsiteX66" fmla="*/ 204976 w 338138"/>
              <a:gd name="connsiteY66" fmla="*/ 18326 h 325437"/>
              <a:gd name="connsiteX67" fmla="*/ 183882 w 338138"/>
              <a:gd name="connsiteY67" fmla="*/ 2618 h 325437"/>
              <a:gd name="connsiteX68" fmla="*/ 212887 w 338138"/>
              <a:gd name="connsiteY68" fmla="*/ 0 h 325437"/>
              <a:gd name="connsiteX69" fmla="*/ 131102 w 338138"/>
              <a:gd name="connsiteY69" fmla="*/ 0 h 325437"/>
              <a:gd name="connsiteX70" fmla="*/ 207736 w 338138"/>
              <a:gd name="connsiteY70" fmla="*/ 33125 h 325437"/>
              <a:gd name="connsiteX71" fmla="*/ 220949 w 338138"/>
              <a:gd name="connsiteY71" fmla="*/ 78175 h 325437"/>
              <a:gd name="connsiteX72" fmla="*/ 227555 w 338138"/>
              <a:gd name="connsiteY72" fmla="*/ 78175 h 325437"/>
              <a:gd name="connsiteX73" fmla="*/ 238125 w 338138"/>
              <a:gd name="connsiteY73" fmla="*/ 88775 h 325437"/>
              <a:gd name="connsiteX74" fmla="*/ 238125 w 338138"/>
              <a:gd name="connsiteY74" fmla="*/ 135150 h 325437"/>
              <a:gd name="connsiteX75" fmla="*/ 227555 w 338138"/>
              <a:gd name="connsiteY75" fmla="*/ 145750 h 325437"/>
              <a:gd name="connsiteX76" fmla="*/ 222270 w 338138"/>
              <a:gd name="connsiteY76" fmla="*/ 145750 h 325437"/>
              <a:gd name="connsiteX77" fmla="*/ 220949 w 338138"/>
              <a:gd name="connsiteY77" fmla="*/ 147075 h 325437"/>
              <a:gd name="connsiteX78" fmla="*/ 157527 w 338138"/>
              <a:gd name="connsiteY78" fmla="*/ 165625 h 325437"/>
              <a:gd name="connsiteX79" fmla="*/ 148279 w 338138"/>
              <a:gd name="connsiteY79" fmla="*/ 164300 h 325437"/>
              <a:gd name="connsiteX80" fmla="*/ 141672 w 338138"/>
              <a:gd name="connsiteY80" fmla="*/ 168275 h 325437"/>
              <a:gd name="connsiteX81" fmla="*/ 128459 w 338138"/>
              <a:gd name="connsiteY81" fmla="*/ 168275 h 325437"/>
              <a:gd name="connsiteX82" fmla="*/ 119211 w 338138"/>
              <a:gd name="connsiteY82" fmla="*/ 159000 h 325437"/>
              <a:gd name="connsiteX83" fmla="*/ 128459 w 338138"/>
              <a:gd name="connsiteY83" fmla="*/ 149725 h 325437"/>
              <a:gd name="connsiteX84" fmla="*/ 141672 w 338138"/>
              <a:gd name="connsiteY84" fmla="*/ 149725 h 325437"/>
              <a:gd name="connsiteX85" fmla="*/ 149600 w 338138"/>
              <a:gd name="connsiteY85" fmla="*/ 155025 h 325437"/>
              <a:gd name="connsiteX86" fmla="*/ 157527 w 338138"/>
              <a:gd name="connsiteY86" fmla="*/ 155025 h 325437"/>
              <a:gd name="connsiteX87" fmla="*/ 209057 w 338138"/>
              <a:gd name="connsiteY87" fmla="*/ 145750 h 325437"/>
              <a:gd name="connsiteX88" fmla="*/ 199808 w 338138"/>
              <a:gd name="connsiteY88" fmla="*/ 135150 h 325437"/>
              <a:gd name="connsiteX89" fmla="*/ 199808 w 338138"/>
              <a:gd name="connsiteY89" fmla="*/ 88775 h 325437"/>
              <a:gd name="connsiteX90" fmla="*/ 205093 w 338138"/>
              <a:gd name="connsiteY90" fmla="*/ 79500 h 325437"/>
              <a:gd name="connsiteX91" fmla="*/ 194523 w 338138"/>
              <a:gd name="connsiteY91" fmla="*/ 42400 h 325437"/>
              <a:gd name="connsiteX92" fmla="*/ 131102 w 338138"/>
              <a:gd name="connsiteY92" fmla="*/ 15900 h 325437"/>
              <a:gd name="connsiteX93" fmla="*/ 57110 w 338138"/>
              <a:gd name="connsiteY93" fmla="*/ 79500 h 325437"/>
              <a:gd name="connsiteX94" fmla="*/ 63717 w 338138"/>
              <a:gd name="connsiteY94" fmla="*/ 88775 h 325437"/>
              <a:gd name="connsiteX95" fmla="*/ 63717 w 338138"/>
              <a:gd name="connsiteY95" fmla="*/ 135150 h 325437"/>
              <a:gd name="connsiteX96" fmla="*/ 51825 w 338138"/>
              <a:gd name="connsiteY96" fmla="*/ 145750 h 325437"/>
              <a:gd name="connsiteX97" fmla="*/ 35970 w 338138"/>
              <a:gd name="connsiteY97" fmla="*/ 145750 h 325437"/>
              <a:gd name="connsiteX98" fmla="*/ 25400 w 338138"/>
              <a:gd name="connsiteY98" fmla="*/ 135150 h 325437"/>
              <a:gd name="connsiteX99" fmla="*/ 25400 w 338138"/>
              <a:gd name="connsiteY99" fmla="*/ 88775 h 325437"/>
              <a:gd name="connsiteX100" fmla="*/ 35970 w 338138"/>
              <a:gd name="connsiteY100" fmla="*/ 78175 h 325437"/>
              <a:gd name="connsiteX101" fmla="*/ 42576 w 338138"/>
              <a:gd name="connsiteY101" fmla="*/ 78175 h 325437"/>
              <a:gd name="connsiteX102" fmla="*/ 55789 w 338138"/>
              <a:gd name="connsiteY102" fmla="*/ 33125 h 325437"/>
              <a:gd name="connsiteX103" fmla="*/ 131102 w 338138"/>
              <a:gd name="connsiteY103" fmla="*/ 0 h 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38138" h="325437">
                <a:moveTo>
                  <a:pt x="87400" y="185737"/>
                </a:moveTo>
                <a:cubicBezTo>
                  <a:pt x="88725" y="185737"/>
                  <a:pt x="88725" y="185737"/>
                  <a:pt x="90049" y="185737"/>
                </a:cubicBezTo>
                <a:cubicBezTo>
                  <a:pt x="91373" y="185737"/>
                  <a:pt x="91373" y="185737"/>
                  <a:pt x="92697" y="187043"/>
                </a:cubicBezTo>
                <a:cubicBezTo>
                  <a:pt x="100643" y="192265"/>
                  <a:pt x="109913" y="196182"/>
                  <a:pt x="119182" y="198793"/>
                </a:cubicBezTo>
                <a:cubicBezTo>
                  <a:pt x="120507" y="198793"/>
                  <a:pt x="121831" y="200099"/>
                  <a:pt x="121831" y="201405"/>
                </a:cubicBezTo>
                <a:cubicBezTo>
                  <a:pt x="121831" y="201405"/>
                  <a:pt x="121831" y="201405"/>
                  <a:pt x="131101" y="226211"/>
                </a:cubicBezTo>
                <a:cubicBezTo>
                  <a:pt x="131101" y="226211"/>
                  <a:pt x="131101" y="226211"/>
                  <a:pt x="141694" y="201405"/>
                </a:cubicBezTo>
                <a:cubicBezTo>
                  <a:pt x="141694" y="200099"/>
                  <a:pt x="143019" y="198793"/>
                  <a:pt x="144343" y="198793"/>
                </a:cubicBezTo>
                <a:cubicBezTo>
                  <a:pt x="153613" y="196182"/>
                  <a:pt x="162882" y="192265"/>
                  <a:pt x="170828" y="187043"/>
                </a:cubicBezTo>
                <a:cubicBezTo>
                  <a:pt x="172152" y="185737"/>
                  <a:pt x="172152" y="185737"/>
                  <a:pt x="173476" y="185737"/>
                </a:cubicBezTo>
                <a:cubicBezTo>
                  <a:pt x="174801" y="185737"/>
                  <a:pt x="174801" y="185737"/>
                  <a:pt x="176125" y="185737"/>
                </a:cubicBezTo>
                <a:cubicBezTo>
                  <a:pt x="192016" y="193571"/>
                  <a:pt x="227770" y="213155"/>
                  <a:pt x="237040" y="219683"/>
                </a:cubicBezTo>
                <a:cubicBezTo>
                  <a:pt x="252931" y="230128"/>
                  <a:pt x="259552" y="258851"/>
                  <a:pt x="263525" y="281047"/>
                </a:cubicBezTo>
                <a:cubicBezTo>
                  <a:pt x="263525" y="281047"/>
                  <a:pt x="263525" y="282352"/>
                  <a:pt x="263525" y="283658"/>
                </a:cubicBezTo>
                <a:cubicBezTo>
                  <a:pt x="262201" y="284963"/>
                  <a:pt x="246310" y="325437"/>
                  <a:pt x="131101" y="325437"/>
                </a:cubicBezTo>
                <a:cubicBezTo>
                  <a:pt x="17215" y="325437"/>
                  <a:pt x="1324" y="284963"/>
                  <a:pt x="0" y="283658"/>
                </a:cubicBezTo>
                <a:cubicBezTo>
                  <a:pt x="0" y="282352"/>
                  <a:pt x="0" y="281047"/>
                  <a:pt x="0" y="281047"/>
                </a:cubicBezTo>
                <a:cubicBezTo>
                  <a:pt x="1324" y="273213"/>
                  <a:pt x="9270" y="231434"/>
                  <a:pt x="26485" y="219683"/>
                </a:cubicBezTo>
                <a:cubicBezTo>
                  <a:pt x="35755" y="213155"/>
                  <a:pt x="72834" y="193571"/>
                  <a:pt x="87400" y="185737"/>
                </a:cubicBezTo>
                <a:close/>
                <a:moveTo>
                  <a:pt x="131108" y="25400"/>
                </a:moveTo>
                <a:cubicBezTo>
                  <a:pt x="159913" y="25400"/>
                  <a:pt x="178243" y="32025"/>
                  <a:pt x="186098" y="46600"/>
                </a:cubicBezTo>
                <a:cubicBezTo>
                  <a:pt x="191335" y="53225"/>
                  <a:pt x="193954" y="63825"/>
                  <a:pt x="195263" y="77075"/>
                </a:cubicBezTo>
                <a:cubicBezTo>
                  <a:pt x="192645" y="79725"/>
                  <a:pt x="191335" y="85025"/>
                  <a:pt x="191335" y="89000"/>
                </a:cubicBezTo>
                <a:cubicBezTo>
                  <a:pt x="191335" y="89000"/>
                  <a:pt x="191335" y="89000"/>
                  <a:pt x="191335" y="135375"/>
                </a:cubicBezTo>
                <a:cubicBezTo>
                  <a:pt x="191335" y="138025"/>
                  <a:pt x="191335" y="140675"/>
                  <a:pt x="192645" y="143325"/>
                </a:cubicBezTo>
                <a:cubicBezTo>
                  <a:pt x="184789" y="144650"/>
                  <a:pt x="174315" y="145975"/>
                  <a:pt x="157294" y="145975"/>
                </a:cubicBezTo>
                <a:cubicBezTo>
                  <a:pt x="155985" y="145975"/>
                  <a:pt x="154676" y="145975"/>
                  <a:pt x="153366" y="145975"/>
                </a:cubicBezTo>
                <a:cubicBezTo>
                  <a:pt x="150748" y="143325"/>
                  <a:pt x="145511" y="142000"/>
                  <a:pt x="141583" y="142000"/>
                </a:cubicBezTo>
                <a:cubicBezTo>
                  <a:pt x="141583" y="142000"/>
                  <a:pt x="141583" y="142000"/>
                  <a:pt x="128490" y="142000"/>
                </a:cubicBezTo>
                <a:cubicBezTo>
                  <a:pt x="118016" y="142000"/>
                  <a:pt x="110160" y="149950"/>
                  <a:pt x="110160" y="159225"/>
                </a:cubicBezTo>
                <a:cubicBezTo>
                  <a:pt x="110160" y="169825"/>
                  <a:pt x="118016" y="177775"/>
                  <a:pt x="128490" y="177775"/>
                </a:cubicBezTo>
                <a:cubicBezTo>
                  <a:pt x="128490" y="177775"/>
                  <a:pt x="128490" y="177775"/>
                  <a:pt x="141583" y="177775"/>
                </a:cubicBezTo>
                <a:cubicBezTo>
                  <a:pt x="145511" y="177775"/>
                  <a:pt x="149438" y="176450"/>
                  <a:pt x="152057" y="173800"/>
                </a:cubicBezTo>
                <a:cubicBezTo>
                  <a:pt x="153366" y="173800"/>
                  <a:pt x="154676" y="173800"/>
                  <a:pt x="157294" y="173800"/>
                </a:cubicBezTo>
                <a:cubicBezTo>
                  <a:pt x="162531" y="173800"/>
                  <a:pt x="169078" y="173800"/>
                  <a:pt x="174315" y="173800"/>
                </a:cubicBezTo>
                <a:cubicBezTo>
                  <a:pt x="159913" y="187050"/>
                  <a:pt x="141583" y="193675"/>
                  <a:pt x="131108" y="193675"/>
                </a:cubicBezTo>
                <a:cubicBezTo>
                  <a:pt x="115397" y="193675"/>
                  <a:pt x="83974" y="179100"/>
                  <a:pt x="69572" y="145975"/>
                </a:cubicBezTo>
                <a:cubicBezTo>
                  <a:pt x="70882" y="143325"/>
                  <a:pt x="72191" y="139350"/>
                  <a:pt x="72191" y="135375"/>
                </a:cubicBezTo>
                <a:cubicBezTo>
                  <a:pt x="72191" y="135375"/>
                  <a:pt x="72191" y="135375"/>
                  <a:pt x="72191" y="89000"/>
                </a:cubicBezTo>
                <a:cubicBezTo>
                  <a:pt x="72191" y="85025"/>
                  <a:pt x="70882" y="79725"/>
                  <a:pt x="68263" y="75750"/>
                </a:cubicBezTo>
                <a:cubicBezTo>
                  <a:pt x="69572" y="59850"/>
                  <a:pt x="74810" y="47925"/>
                  <a:pt x="81356" y="39975"/>
                </a:cubicBezTo>
                <a:cubicBezTo>
                  <a:pt x="91830" y="29375"/>
                  <a:pt x="107541" y="25400"/>
                  <a:pt x="131108" y="25400"/>
                </a:cubicBezTo>
                <a:close/>
                <a:moveTo>
                  <a:pt x="212887" y="0"/>
                </a:moveTo>
                <a:cubicBezTo>
                  <a:pt x="281446" y="0"/>
                  <a:pt x="338138" y="43197"/>
                  <a:pt x="338138" y="95557"/>
                </a:cubicBezTo>
                <a:cubicBezTo>
                  <a:pt x="338138" y="117810"/>
                  <a:pt x="328909" y="137445"/>
                  <a:pt x="311769" y="154462"/>
                </a:cubicBezTo>
                <a:cubicBezTo>
                  <a:pt x="311769" y="154462"/>
                  <a:pt x="311769" y="154462"/>
                  <a:pt x="302540" y="215984"/>
                </a:cubicBezTo>
                <a:cubicBezTo>
                  <a:pt x="302540" y="219911"/>
                  <a:pt x="301222" y="221220"/>
                  <a:pt x="298585" y="222529"/>
                </a:cubicBezTo>
                <a:cubicBezTo>
                  <a:pt x="297267" y="222529"/>
                  <a:pt x="295948" y="223838"/>
                  <a:pt x="294630" y="223838"/>
                </a:cubicBezTo>
                <a:cubicBezTo>
                  <a:pt x="293311" y="223838"/>
                  <a:pt x="291993" y="222529"/>
                  <a:pt x="290675" y="222529"/>
                </a:cubicBezTo>
                <a:cubicBezTo>
                  <a:pt x="290675" y="222529"/>
                  <a:pt x="290675" y="222529"/>
                  <a:pt x="241893" y="188495"/>
                </a:cubicBezTo>
                <a:cubicBezTo>
                  <a:pt x="232664" y="191113"/>
                  <a:pt x="223435" y="191113"/>
                  <a:pt x="212887" y="191113"/>
                </a:cubicBezTo>
                <a:cubicBezTo>
                  <a:pt x="210250" y="191113"/>
                  <a:pt x="207613" y="191113"/>
                  <a:pt x="206295" y="191113"/>
                </a:cubicBezTo>
                <a:cubicBezTo>
                  <a:pt x="198384" y="187186"/>
                  <a:pt x="190474" y="183259"/>
                  <a:pt x="182563" y="179332"/>
                </a:cubicBezTo>
                <a:cubicBezTo>
                  <a:pt x="182563" y="179332"/>
                  <a:pt x="182563" y="179332"/>
                  <a:pt x="189155" y="172787"/>
                </a:cubicBezTo>
                <a:cubicBezTo>
                  <a:pt x="190474" y="172787"/>
                  <a:pt x="190474" y="172787"/>
                  <a:pt x="191792" y="172787"/>
                </a:cubicBezTo>
                <a:cubicBezTo>
                  <a:pt x="198384" y="174096"/>
                  <a:pt x="204976" y="174096"/>
                  <a:pt x="212887" y="174096"/>
                </a:cubicBezTo>
                <a:cubicBezTo>
                  <a:pt x="222116" y="174096"/>
                  <a:pt x="230027" y="172787"/>
                  <a:pt x="239256" y="171478"/>
                </a:cubicBezTo>
                <a:cubicBezTo>
                  <a:pt x="239256" y="171478"/>
                  <a:pt x="239256" y="171478"/>
                  <a:pt x="245848" y="170169"/>
                </a:cubicBezTo>
                <a:cubicBezTo>
                  <a:pt x="245848" y="170169"/>
                  <a:pt x="245848" y="170169"/>
                  <a:pt x="252440" y="174096"/>
                </a:cubicBezTo>
                <a:cubicBezTo>
                  <a:pt x="252440" y="174096"/>
                  <a:pt x="252440" y="174096"/>
                  <a:pt x="288038" y="198967"/>
                </a:cubicBezTo>
                <a:cubicBezTo>
                  <a:pt x="288038" y="198967"/>
                  <a:pt x="288038" y="198967"/>
                  <a:pt x="294630" y="151844"/>
                </a:cubicBezTo>
                <a:cubicBezTo>
                  <a:pt x="294630" y="151844"/>
                  <a:pt x="294630" y="151844"/>
                  <a:pt x="295948" y="145299"/>
                </a:cubicBezTo>
                <a:cubicBezTo>
                  <a:pt x="295948" y="145299"/>
                  <a:pt x="295948" y="145299"/>
                  <a:pt x="299904" y="141372"/>
                </a:cubicBezTo>
                <a:cubicBezTo>
                  <a:pt x="313088" y="128282"/>
                  <a:pt x="319680" y="112574"/>
                  <a:pt x="319680" y="95557"/>
                </a:cubicBezTo>
                <a:cubicBezTo>
                  <a:pt x="319680" y="75922"/>
                  <a:pt x="309133" y="56287"/>
                  <a:pt x="290675" y="41888"/>
                </a:cubicBezTo>
                <a:cubicBezTo>
                  <a:pt x="269580" y="26180"/>
                  <a:pt x="241893" y="17017"/>
                  <a:pt x="212887" y="17017"/>
                </a:cubicBezTo>
                <a:cubicBezTo>
                  <a:pt x="210250" y="17017"/>
                  <a:pt x="207613" y="18326"/>
                  <a:pt x="204976" y="18326"/>
                </a:cubicBezTo>
                <a:cubicBezTo>
                  <a:pt x="199703" y="11781"/>
                  <a:pt x="191792" y="6545"/>
                  <a:pt x="183882" y="2618"/>
                </a:cubicBezTo>
                <a:cubicBezTo>
                  <a:pt x="193111" y="1309"/>
                  <a:pt x="202340" y="0"/>
                  <a:pt x="212887" y="0"/>
                </a:cubicBezTo>
                <a:close/>
                <a:moveTo>
                  <a:pt x="131102" y="0"/>
                </a:moveTo>
                <a:cubicBezTo>
                  <a:pt x="169419" y="0"/>
                  <a:pt x="194523" y="10600"/>
                  <a:pt x="207736" y="33125"/>
                </a:cubicBezTo>
                <a:cubicBezTo>
                  <a:pt x="215663" y="46375"/>
                  <a:pt x="219627" y="60950"/>
                  <a:pt x="220949" y="78175"/>
                </a:cubicBezTo>
                <a:cubicBezTo>
                  <a:pt x="220949" y="78175"/>
                  <a:pt x="220949" y="78175"/>
                  <a:pt x="227555" y="78175"/>
                </a:cubicBezTo>
                <a:cubicBezTo>
                  <a:pt x="232840" y="78175"/>
                  <a:pt x="238125" y="83475"/>
                  <a:pt x="238125" y="88775"/>
                </a:cubicBezTo>
                <a:cubicBezTo>
                  <a:pt x="238125" y="88775"/>
                  <a:pt x="238125" y="88775"/>
                  <a:pt x="238125" y="135150"/>
                </a:cubicBezTo>
                <a:cubicBezTo>
                  <a:pt x="238125" y="141775"/>
                  <a:pt x="232840" y="145750"/>
                  <a:pt x="227555" y="145750"/>
                </a:cubicBezTo>
                <a:cubicBezTo>
                  <a:pt x="227555" y="145750"/>
                  <a:pt x="227555" y="145750"/>
                  <a:pt x="222270" y="145750"/>
                </a:cubicBezTo>
                <a:cubicBezTo>
                  <a:pt x="222270" y="147075"/>
                  <a:pt x="220949" y="147075"/>
                  <a:pt x="220949" y="147075"/>
                </a:cubicBezTo>
                <a:cubicBezTo>
                  <a:pt x="213021" y="159000"/>
                  <a:pt x="190559" y="165625"/>
                  <a:pt x="157527" y="165625"/>
                </a:cubicBezTo>
                <a:cubicBezTo>
                  <a:pt x="154885" y="165625"/>
                  <a:pt x="150921" y="165625"/>
                  <a:pt x="148279" y="164300"/>
                </a:cubicBezTo>
                <a:cubicBezTo>
                  <a:pt x="146957" y="166950"/>
                  <a:pt x="144315" y="168275"/>
                  <a:pt x="141672" y="168275"/>
                </a:cubicBezTo>
                <a:cubicBezTo>
                  <a:pt x="141672" y="168275"/>
                  <a:pt x="141672" y="168275"/>
                  <a:pt x="128459" y="168275"/>
                </a:cubicBezTo>
                <a:cubicBezTo>
                  <a:pt x="123174" y="168275"/>
                  <a:pt x="119211" y="164300"/>
                  <a:pt x="119211" y="159000"/>
                </a:cubicBezTo>
                <a:cubicBezTo>
                  <a:pt x="119211" y="153700"/>
                  <a:pt x="123174" y="149725"/>
                  <a:pt x="128459" y="149725"/>
                </a:cubicBezTo>
                <a:cubicBezTo>
                  <a:pt x="128459" y="149725"/>
                  <a:pt x="128459" y="149725"/>
                  <a:pt x="141672" y="149725"/>
                </a:cubicBezTo>
                <a:cubicBezTo>
                  <a:pt x="144315" y="149725"/>
                  <a:pt x="148279" y="152375"/>
                  <a:pt x="149600" y="155025"/>
                </a:cubicBezTo>
                <a:cubicBezTo>
                  <a:pt x="152242" y="155025"/>
                  <a:pt x="154885" y="155025"/>
                  <a:pt x="157527" y="155025"/>
                </a:cubicBezTo>
                <a:cubicBezTo>
                  <a:pt x="186595" y="155025"/>
                  <a:pt x="201129" y="151050"/>
                  <a:pt x="209057" y="145750"/>
                </a:cubicBezTo>
                <a:cubicBezTo>
                  <a:pt x="203772" y="144425"/>
                  <a:pt x="199808" y="140450"/>
                  <a:pt x="199808" y="135150"/>
                </a:cubicBezTo>
                <a:cubicBezTo>
                  <a:pt x="199808" y="135150"/>
                  <a:pt x="199808" y="135150"/>
                  <a:pt x="199808" y="88775"/>
                </a:cubicBezTo>
                <a:cubicBezTo>
                  <a:pt x="199808" y="84800"/>
                  <a:pt x="202451" y="82150"/>
                  <a:pt x="205093" y="79500"/>
                </a:cubicBezTo>
                <a:cubicBezTo>
                  <a:pt x="203772" y="64925"/>
                  <a:pt x="201129" y="51675"/>
                  <a:pt x="194523" y="42400"/>
                </a:cubicBezTo>
                <a:cubicBezTo>
                  <a:pt x="183953" y="23850"/>
                  <a:pt x="164134" y="15900"/>
                  <a:pt x="131102" y="15900"/>
                </a:cubicBezTo>
                <a:cubicBezTo>
                  <a:pt x="75609" y="15900"/>
                  <a:pt x="61074" y="42400"/>
                  <a:pt x="57110" y="79500"/>
                </a:cubicBezTo>
                <a:cubicBezTo>
                  <a:pt x="61074" y="82150"/>
                  <a:pt x="63717" y="84800"/>
                  <a:pt x="63717" y="88775"/>
                </a:cubicBezTo>
                <a:cubicBezTo>
                  <a:pt x="63717" y="88775"/>
                  <a:pt x="63717" y="88775"/>
                  <a:pt x="63717" y="135150"/>
                </a:cubicBezTo>
                <a:cubicBezTo>
                  <a:pt x="63717" y="141775"/>
                  <a:pt x="58432" y="145750"/>
                  <a:pt x="51825" y="145750"/>
                </a:cubicBezTo>
                <a:cubicBezTo>
                  <a:pt x="51825" y="145750"/>
                  <a:pt x="51825" y="145750"/>
                  <a:pt x="35970" y="145750"/>
                </a:cubicBezTo>
                <a:cubicBezTo>
                  <a:pt x="30685" y="145750"/>
                  <a:pt x="25400" y="141775"/>
                  <a:pt x="25400" y="135150"/>
                </a:cubicBezTo>
                <a:cubicBezTo>
                  <a:pt x="25400" y="135150"/>
                  <a:pt x="25400" y="135150"/>
                  <a:pt x="25400" y="88775"/>
                </a:cubicBezTo>
                <a:cubicBezTo>
                  <a:pt x="25400" y="83475"/>
                  <a:pt x="30685" y="78175"/>
                  <a:pt x="35970" y="78175"/>
                </a:cubicBezTo>
                <a:cubicBezTo>
                  <a:pt x="35970" y="78175"/>
                  <a:pt x="35970" y="78175"/>
                  <a:pt x="42576" y="78175"/>
                </a:cubicBezTo>
                <a:cubicBezTo>
                  <a:pt x="43898" y="60950"/>
                  <a:pt x="47862" y="46375"/>
                  <a:pt x="55789" y="33125"/>
                </a:cubicBezTo>
                <a:cubicBezTo>
                  <a:pt x="69002" y="10600"/>
                  <a:pt x="94106" y="0"/>
                  <a:pt x="131102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40000"/>
              </a:lnSpc>
            </a:pPr>
            <a:endParaRPr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E09821C2-CF86-99AF-DB1A-001069B45E18}"/>
              </a:ext>
            </a:extLst>
          </p:cNvPr>
          <p:cNvGrpSpPr/>
          <p:nvPr/>
        </p:nvGrpSpPr>
        <p:grpSpPr bwMode="auto">
          <a:xfrm>
            <a:off x="868368" y="761365"/>
            <a:ext cx="742721" cy="742951"/>
            <a:chOff x="5047737" y="1609725"/>
            <a:chExt cx="742950" cy="742950"/>
          </a:xfrm>
        </p:grpSpPr>
        <p:sp>
          <p:nvSpPr>
            <p:cNvPr id="6" name="椭圆 14">
              <a:extLst>
                <a:ext uri="{FF2B5EF4-FFF2-40B4-BE49-F238E27FC236}">
                  <a16:creationId xmlns:a16="http://schemas.microsoft.com/office/drawing/2014/main" id="{9A9C0351-5566-D688-EB2D-FBB526F105F9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047737" y="1609725"/>
              <a:ext cx="742950" cy="7429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Source Han Sans K Light" panose="020B0300000000000000" pitchFamily="34" charset="-128"/>
                <a:ea typeface="Source Han Sans K Light" panose="020B0300000000000000" pitchFamily="34" charset="-128"/>
                <a:sym typeface="Source Han Sans K Light" panose="020B0300000000000000" pitchFamily="34" charset="-128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3C08E7C-4DA5-975B-3DB6-B17ABB11A0A2}"/>
                </a:ext>
              </a:extLst>
            </p:cNvPr>
            <p:cNvSpPr>
              <a:spLocks noEditPoints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196927" y="1812154"/>
              <a:ext cx="482670" cy="388892"/>
            </a:xfrm>
            <a:custGeom>
              <a:avLst/>
              <a:gdLst>
                <a:gd name="T0" fmla="*/ 17 w 71"/>
                <a:gd name="T1" fmla="*/ 2 h 57"/>
                <a:gd name="T2" fmla="*/ 49 w 71"/>
                <a:gd name="T3" fmla="*/ 2 h 57"/>
                <a:gd name="T4" fmla="*/ 66 w 71"/>
                <a:gd name="T5" fmla="*/ 5 h 57"/>
                <a:gd name="T6" fmla="*/ 61 w 71"/>
                <a:gd name="T7" fmla="*/ 21 h 57"/>
                <a:gd name="T8" fmla="*/ 48 w 71"/>
                <a:gd name="T9" fmla="*/ 6 h 57"/>
                <a:gd name="T10" fmla="*/ 35 w 71"/>
                <a:gd name="T11" fmla="*/ 44 h 57"/>
                <a:gd name="T12" fmla="*/ 40 w 71"/>
                <a:gd name="T13" fmla="*/ 47 h 57"/>
                <a:gd name="T14" fmla="*/ 41 w 71"/>
                <a:gd name="T15" fmla="*/ 48 h 57"/>
                <a:gd name="T16" fmla="*/ 33 w 71"/>
                <a:gd name="T17" fmla="*/ 49 h 57"/>
                <a:gd name="T18" fmla="*/ 18 w 71"/>
                <a:gd name="T19" fmla="*/ 49 h 57"/>
                <a:gd name="T20" fmla="*/ 0 w 71"/>
                <a:gd name="T21" fmla="*/ 47 h 57"/>
                <a:gd name="T22" fmla="*/ 2 w 71"/>
                <a:gd name="T23" fmla="*/ 2 h 57"/>
                <a:gd name="T24" fmla="*/ 49 w 71"/>
                <a:gd name="T25" fmla="*/ 30 h 57"/>
                <a:gd name="T26" fmla="*/ 47 w 71"/>
                <a:gd name="T27" fmla="*/ 42 h 57"/>
                <a:gd name="T28" fmla="*/ 59 w 71"/>
                <a:gd name="T29" fmla="*/ 43 h 57"/>
                <a:gd name="T30" fmla="*/ 60 w 71"/>
                <a:gd name="T31" fmla="*/ 31 h 57"/>
                <a:gd name="T32" fmla="*/ 46 w 71"/>
                <a:gd name="T33" fmla="*/ 27 h 57"/>
                <a:gd name="T34" fmla="*/ 44 w 71"/>
                <a:gd name="T35" fmla="*/ 44 h 57"/>
                <a:gd name="T36" fmla="*/ 60 w 71"/>
                <a:gd name="T37" fmla="*/ 48 h 57"/>
                <a:gd name="T38" fmla="*/ 65 w 71"/>
                <a:gd name="T39" fmla="*/ 55 h 57"/>
                <a:gd name="T40" fmla="*/ 69 w 71"/>
                <a:gd name="T41" fmla="*/ 56 h 57"/>
                <a:gd name="T42" fmla="*/ 65 w 71"/>
                <a:gd name="T43" fmla="*/ 46 h 57"/>
                <a:gd name="T44" fmla="*/ 66 w 71"/>
                <a:gd name="T45" fmla="*/ 38 h 57"/>
                <a:gd name="T46" fmla="*/ 55 w 71"/>
                <a:gd name="T47" fmla="*/ 24 h 57"/>
                <a:gd name="T48" fmla="*/ 48 w 71"/>
                <a:gd name="T49" fmla="*/ 37 h 57"/>
                <a:gd name="T50" fmla="*/ 48 w 71"/>
                <a:gd name="T51" fmla="*/ 37 h 57"/>
                <a:gd name="T52" fmla="*/ 38 w 71"/>
                <a:gd name="T53" fmla="*/ 15 h 57"/>
                <a:gd name="T54" fmla="*/ 58 w 71"/>
                <a:gd name="T55" fmla="*/ 19 h 57"/>
                <a:gd name="T56" fmla="*/ 58 w 71"/>
                <a:gd name="T57" fmla="*/ 12 h 57"/>
                <a:gd name="T58" fmla="*/ 38 w 71"/>
                <a:gd name="T59" fmla="*/ 12 h 57"/>
                <a:gd name="T60" fmla="*/ 58 w 71"/>
                <a:gd name="T61" fmla="*/ 12 h 57"/>
                <a:gd name="T62" fmla="*/ 8 w 71"/>
                <a:gd name="T63" fmla="*/ 41 h 57"/>
                <a:gd name="T64" fmla="*/ 28 w 71"/>
                <a:gd name="T65" fmla="*/ 38 h 57"/>
                <a:gd name="T66" fmla="*/ 8 w 71"/>
                <a:gd name="T67" fmla="*/ 34 h 57"/>
                <a:gd name="T68" fmla="*/ 28 w 71"/>
                <a:gd name="T69" fmla="*/ 33 h 57"/>
                <a:gd name="T70" fmla="*/ 8 w 71"/>
                <a:gd name="T71" fmla="*/ 34 h 57"/>
                <a:gd name="T72" fmla="*/ 8 w 71"/>
                <a:gd name="T73" fmla="*/ 30 h 57"/>
                <a:gd name="T74" fmla="*/ 28 w 71"/>
                <a:gd name="T75" fmla="*/ 26 h 57"/>
                <a:gd name="T76" fmla="*/ 18 w 71"/>
                <a:gd name="T77" fmla="*/ 21 h 57"/>
                <a:gd name="T78" fmla="*/ 28 w 71"/>
                <a:gd name="T79" fmla="*/ 22 h 57"/>
                <a:gd name="T80" fmla="*/ 18 w 71"/>
                <a:gd name="T81" fmla="*/ 21 h 57"/>
                <a:gd name="T82" fmla="*/ 18 w 71"/>
                <a:gd name="T83" fmla="*/ 17 h 57"/>
                <a:gd name="T84" fmla="*/ 28 w 71"/>
                <a:gd name="T85" fmla="*/ 15 h 57"/>
                <a:gd name="T86" fmla="*/ 18 w 71"/>
                <a:gd name="T87" fmla="*/ 11 h 57"/>
                <a:gd name="T88" fmla="*/ 28 w 71"/>
                <a:gd name="T89" fmla="*/ 12 h 57"/>
                <a:gd name="T90" fmla="*/ 18 w 71"/>
                <a:gd name="T91" fmla="*/ 11 h 57"/>
                <a:gd name="T92" fmla="*/ 8 w 71"/>
                <a:gd name="T93" fmla="*/ 25 h 57"/>
                <a:gd name="T94" fmla="*/ 16 w 71"/>
                <a:gd name="T95" fmla="*/ 11 h 57"/>
                <a:gd name="T96" fmla="*/ 17 w 71"/>
                <a:gd name="T97" fmla="*/ 6 h 57"/>
                <a:gd name="T98" fmla="*/ 4 w 71"/>
                <a:gd name="T99" fmla="*/ 45 h 57"/>
                <a:gd name="T100" fmla="*/ 30 w 71"/>
                <a:gd name="T101" fmla="*/ 44 h 57"/>
                <a:gd name="T102" fmla="*/ 17 w 71"/>
                <a:gd name="T10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57">
                  <a:moveTo>
                    <a:pt x="2" y="2"/>
                  </a:moveTo>
                  <a:cubicBezTo>
                    <a:pt x="7" y="3"/>
                    <a:pt x="12" y="2"/>
                    <a:pt x="17" y="2"/>
                  </a:cubicBezTo>
                  <a:cubicBezTo>
                    <a:pt x="23" y="1"/>
                    <a:pt x="29" y="0"/>
                    <a:pt x="33" y="2"/>
                  </a:cubicBezTo>
                  <a:cubicBezTo>
                    <a:pt x="37" y="0"/>
                    <a:pt x="43" y="1"/>
                    <a:pt x="49" y="2"/>
                  </a:cubicBezTo>
                  <a:cubicBezTo>
                    <a:pt x="54" y="2"/>
                    <a:pt x="59" y="3"/>
                    <a:pt x="63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4" y="23"/>
                    <a:pt x="63" y="22"/>
                    <a:pt x="61" y="21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57" y="7"/>
                    <a:pt x="52" y="7"/>
                    <a:pt x="48" y="6"/>
                  </a:cubicBezTo>
                  <a:cubicBezTo>
                    <a:pt x="43" y="6"/>
                    <a:pt x="38" y="5"/>
                    <a:pt x="35" y="6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9" y="45"/>
                    <a:pt x="40" y="46"/>
                    <a:pt x="40" y="47"/>
                  </a:cubicBezTo>
                  <a:cubicBezTo>
                    <a:pt x="41" y="48"/>
                    <a:pt x="41" y="48"/>
                    <a:pt x="42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38" y="48"/>
                    <a:pt x="35" y="48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29" y="48"/>
                    <a:pt x="24" y="48"/>
                    <a:pt x="18" y="49"/>
                  </a:cubicBezTo>
                  <a:cubicBezTo>
                    <a:pt x="13" y="50"/>
                    <a:pt x="7" y="50"/>
                    <a:pt x="2" y="5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55" y="28"/>
                  </a:moveTo>
                  <a:cubicBezTo>
                    <a:pt x="53" y="28"/>
                    <a:pt x="50" y="28"/>
                    <a:pt x="49" y="30"/>
                  </a:cubicBezTo>
                  <a:cubicBezTo>
                    <a:pt x="47" y="31"/>
                    <a:pt x="46" y="33"/>
                    <a:pt x="45" y="36"/>
                  </a:cubicBezTo>
                  <a:cubicBezTo>
                    <a:pt x="45" y="38"/>
                    <a:pt x="46" y="40"/>
                    <a:pt x="47" y="42"/>
                  </a:cubicBezTo>
                  <a:cubicBezTo>
                    <a:pt x="49" y="44"/>
                    <a:pt x="51" y="45"/>
                    <a:pt x="53" y="45"/>
                  </a:cubicBezTo>
                  <a:cubicBezTo>
                    <a:pt x="55" y="45"/>
                    <a:pt x="57" y="45"/>
                    <a:pt x="59" y="43"/>
                  </a:cubicBezTo>
                  <a:cubicBezTo>
                    <a:pt x="61" y="42"/>
                    <a:pt x="62" y="40"/>
                    <a:pt x="62" y="38"/>
                  </a:cubicBezTo>
                  <a:cubicBezTo>
                    <a:pt x="62" y="35"/>
                    <a:pt x="62" y="33"/>
                    <a:pt x="60" y="31"/>
                  </a:cubicBezTo>
                  <a:cubicBezTo>
                    <a:pt x="59" y="30"/>
                    <a:pt x="57" y="28"/>
                    <a:pt x="55" y="28"/>
                  </a:cubicBezTo>
                  <a:close/>
                  <a:moveTo>
                    <a:pt x="46" y="27"/>
                  </a:moveTo>
                  <a:cubicBezTo>
                    <a:pt x="43" y="29"/>
                    <a:pt x="41" y="32"/>
                    <a:pt x="41" y="35"/>
                  </a:cubicBezTo>
                  <a:cubicBezTo>
                    <a:pt x="41" y="38"/>
                    <a:pt x="42" y="42"/>
                    <a:pt x="44" y="44"/>
                  </a:cubicBezTo>
                  <a:cubicBezTo>
                    <a:pt x="46" y="47"/>
                    <a:pt x="49" y="49"/>
                    <a:pt x="52" y="49"/>
                  </a:cubicBezTo>
                  <a:cubicBezTo>
                    <a:pt x="55" y="50"/>
                    <a:pt x="57" y="49"/>
                    <a:pt x="60" y="48"/>
                  </a:cubicBezTo>
                  <a:cubicBezTo>
                    <a:pt x="60" y="49"/>
                    <a:pt x="60" y="49"/>
                    <a:pt x="61" y="50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6" y="57"/>
                    <a:pt x="68" y="57"/>
                    <a:pt x="69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70" y="55"/>
                    <a:pt x="71" y="53"/>
                    <a:pt x="70" y="52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4" y="45"/>
                    <a:pt x="63" y="45"/>
                  </a:cubicBezTo>
                  <a:cubicBezTo>
                    <a:pt x="65" y="43"/>
                    <a:pt x="66" y="41"/>
                    <a:pt x="66" y="38"/>
                  </a:cubicBezTo>
                  <a:cubicBezTo>
                    <a:pt x="67" y="35"/>
                    <a:pt x="66" y="32"/>
                    <a:pt x="64" y="29"/>
                  </a:cubicBezTo>
                  <a:cubicBezTo>
                    <a:pt x="62" y="26"/>
                    <a:pt x="59" y="24"/>
                    <a:pt x="55" y="24"/>
                  </a:cubicBezTo>
                  <a:cubicBezTo>
                    <a:pt x="52" y="24"/>
                    <a:pt x="49" y="24"/>
                    <a:pt x="46" y="27"/>
                  </a:cubicBezTo>
                  <a:close/>
                  <a:moveTo>
                    <a:pt x="48" y="37"/>
                  </a:moveTo>
                  <a:cubicBezTo>
                    <a:pt x="49" y="34"/>
                    <a:pt x="53" y="32"/>
                    <a:pt x="57" y="31"/>
                  </a:cubicBezTo>
                  <a:cubicBezTo>
                    <a:pt x="53" y="28"/>
                    <a:pt x="47" y="32"/>
                    <a:pt x="48" y="37"/>
                  </a:cubicBezTo>
                  <a:close/>
                  <a:moveTo>
                    <a:pt x="58" y="17"/>
                  </a:moveTo>
                  <a:cubicBezTo>
                    <a:pt x="54" y="17"/>
                    <a:pt x="42" y="15"/>
                    <a:pt x="38" y="15"/>
                  </a:cubicBezTo>
                  <a:cubicBezTo>
                    <a:pt x="38" y="16"/>
                    <a:pt x="38" y="17"/>
                    <a:pt x="38" y="17"/>
                  </a:cubicBezTo>
                  <a:cubicBezTo>
                    <a:pt x="42" y="17"/>
                    <a:pt x="55" y="19"/>
                    <a:pt x="58" y="19"/>
                  </a:cubicBezTo>
                  <a:cubicBezTo>
                    <a:pt x="58" y="19"/>
                    <a:pt x="58" y="18"/>
                    <a:pt x="58" y="17"/>
                  </a:cubicBezTo>
                  <a:close/>
                  <a:moveTo>
                    <a:pt x="58" y="12"/>
                  </a:moveTo>
                  <a:cubicBezTo>
                    <a:pt x="54" y="12"/>
                    <a:pt x="42" y="10"/>
                    <a:pt x="38" y="10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42" y="12"/>
                    <a:pt x="55" y="14"/>
                    <a:pt x="58" y="14"/>
                  </a:cubicBezTo>
                  <a:cubicBezTo>
                    <a:pt x="58" y="13"/>
                    <a:pt x="58" y="12"/>
                    <a:pt x="58" y="12"/>
                  </a:cubicBezTo>
                  <a:close/>
                  <a:moveTo>
                    <a:pt x="8" y="40"/>
                  </a:moveTo>
                  <a:cubicBezTo>
                    <a:pt x="8" y="40"/>
                    <a:pt x="8" y="41"/>
                    <a:pt x="8" y="41"/>
                  </a:cubicBezTo>
                  <a:cubicBezTo>
                    <a:pt x="12" y="42"/>
                    <a:pt x="24" y="39"/>
                    <a:pt x="28" y="39"/>
                  </a:cubicBezTo>
                  <a:cubicBezTo>
                    <a:pt x="28" y="39"/>
                    <a:pt x="28" y="38"/>
                    <a:pt x="28" y="38"/>
                  </a:cubicBezTo>
                  <a:cubicBezTo>
                    <a:pt x="25" y="37"/>
                    <a:pt x="13" y="40"/>
                    <a:pt x="8" y="40"/>
                  </a:cubicBezTo>
                  <a:close/>
                  <a:moveTo>
                    <a:pt x="8" y="34"/>
                  </a:moveTo>
                  <a:cubicBezTo>
                    <a:pt x="8" y="34"/>
                    <a:pt x="8" y="35"/>
                    <a:pt x="8" y="35"/>
                  </a:cubicBezTo>
                  <a:cubicBezTo>
                    <a:pt x="12" y="36"/>
                    <a:pt x="24" y="33"/>
                    <a:pt x="28" y="33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5" y="31"/>
                    <a:pt x="13" y="34"/>
                    <a:pt x="8" y="34"/>
                  </a:cubicBezTo>
                  <a:close/>
                  <a:moveTo>
                    <a:pt x="8" y="28"/>
                  </a:moveTo>
                  <a:cubicBezTo>
                    <a:pt x="8" y="29"/>
                    <a:pt x="8" y="29"/>
                    <a:pt x="8" y="30"/>
                  </a:cubicBezTo>
                  <a:cubicBezTo>
                    <a:pt x="12" y="30"/>
                    <a:pt x="24" y="28"/>
                    <a:pt x="28" y="28"/>
                  </a:cubicBezTo>
                  <a:cubicBezTo>
                    <a:pt x="28" y="27"/>
                    <a:pt x="28" y="27"/>
                    <a:pt x="28" y="26"/>
                  </a:cubicBezTo>
                  <a:cubicBezTo>
                    <a:pt x="25" y="26"/>
                    <a:pt x="13" y="28"/>
                    <a:pt x="8" y="28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2"/>
                    <a:pt x="18" y="22"/>
                  </a:cubicBezTo>
                  <a:cubicBezTo>
                    <a:pt x="20" y="22"/>
                    <a:pt x="24" y="21"/>
                    <a:pt x="28" y="22"/>
                  </a:cubicBezTo>
                  <a:cubicBezTo>
                    <a:pt x="28" y="21"/>
                    <a:pt x="28" y="20"/>
                    <a:pt x="28" y="20"/>
                  </a:cubicBezTo>
                  <a:cubicBezTo>
                    <a:pt x="25" y="20"/>
                    <a:pt x="21" y="20"/>
                    <a:pt x="18" y="21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7"/>
                    <a:pt x="18" y="17"/>
                  </a:cubicBezTo>
                  <a:cubicBezTo>
                    <a:pt x="20" y="17"/>
                    <a:pt x="24" y="16"/>
                    <a:pt x="28" y="16"/>
                  </a:cubicBezTo>
                  <a:cubicBezTo>
                    <a:pt x="28" y="16"/>
                    <a:pt x="28" y="15"/>
                    <a:pt x="28" y="15"/>
                  </a:cubicBezTo>
                  <a:cubicBezTo>
                    <a:pt x="25" y="14"/>
                    <a:pt x="21" y="15"/>
                    <a:pt x="18" y="16"/>
                  </a:cubicBezTo>
                  <a:close/>
                  <a:moveTo>
                    <a:pt x="18" y="11"/>
                  </a:moveTo>
                  <a:cubicBezTo>
                    <a:pt x="18" y="12"/>
                    <a:pt x="18" y="13"/>
                    <a:pt x="18" y="13"/>
                  </a:cubicBezTo>
                  <a:cubicBezTo>
                    <a:pt x="20" y="13"/>
                    <a:pt x="24" y="12"/>
                    <a:pt x="28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5" y="10"/>
                    <a:pt x="21" y="11"/>
                    <a:pt x="18" y="11"/>
                  </a:cubicBezTo>
                  <a:close/>
                  <a:moveTo>
                    <a:pt x="8" y="11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8" y="11"/>
                    <a:pt x="8" y="11"/>
                    <a:pt x="8" y="11"/>
                  </a:cubicBezTo>
                  <a:close/>
                  <a:moveTo>
                    <a:pt x="17" y="6"/>
                  </a:moveTo>
                  <a:cubicBezTo>
                    <a:pt x="13" y="7"/>
                    <a:pt x="9" y="7"/>
                    <a:pt x="4" y="7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9" y="45"/>
                    <a:pt x="13" y="45"/>
                    <a:pt x="17" y="44"/>
                  </a:cubicBezTo>
                  <a:cubicBezTo>
                    <a:pt x="22" y="44"/>
                    <a:pt x="27" y="43"/>
                    <a:pt x="30" y="4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5"/>
                    <a:pt x="23" y="6"/>
                    <a:pt x="1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Source Han Sans K Light" panose="020B0300000000000000" pitchFamily="34" charset="-128"/>
                <a:ea typeface="Source Han Sans K Light" panose="020B0300000000000000" pitchFamily="34" charset="-128"/>
                <a:sym typeface="Source Han Sans K Light" panose="020B0300000000000000" pitchFamily="34" charset="-128"/>
              </a:endParaRPr>
            </a:p>
          </p:txBody>
        </p:sp>
      </p:grpSp>
      <p:sp>
        <p:nvSpPr>
          <p:cNvPr id="10" name="TextBox 31">
            <a:extLst>
              <a:ext uri="{FF2B5EF4-FFF2-40B4-BE49-F238E27FC236}">
                <a16:creationId xmlns:a16="http://schemas.microsoft.com/office/drawing/2014/main" id="{10C12811-B6D5-19A4-A87C-D6295D661DE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17905" y="2272030"/>
            <a:ext cx="1436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问题背景</a:t>
            </a:r>
          </a:p>
        </p:txBody>
      </p:sp>
      <p:grpSp>
        <p:nvGrpSpPr>
          <p:cNvPr id="11" name="Group 41">
            <a:extLst>
              <a:ext uri="{FF2B5EF4-FFF2-40B4-BE49-F238E27FC236}">
                <a16:creationId xmlns:a16="http://schemas.microsoft.com/office/drawing/2014/main" id="{DE9D58C5-77B0-AA96-0D93-2607DF8914CD}"/>
              </a:ext>
            </a:extLst>
          </p:cNvPr>
          <p:cNvGrpSpPr/>
          <p:nvPr/>
        </p:nvGrpSpPr>
        <p:grpSpPr>
          <a:xfrm>
            <a:off x="2377976" y="2254277"/>
            <a:ext cx="442773" cy="435083"/>
            <a:chOff x="8169275" y="4062413"/>
            <a:chExt cx="457200" cy="449262"/>
          </a:xfrm>
          <a:solidFill>
            <a:sysClr val="window" lastClr="FFFFFF"/>
          </a:solidFill>
        </p:grpSpPr>
        <p:sp>
          <p:nvSpPr>
            <p:cNvPr id="12" name="Freeform 42">
              <a:extLst>
                <a:ext uri="{FF2B5EF4-FFF2-40B4-BE49-F238E27FC236}">
                  <a16:creationId xmlns:a16="http://schemas.microsoft.com/office/drawing/2014/main" id="{3F6715BB-8EB5-A3D4-C464-35EDB705E89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8404225" y="4294188"/>
              <a:ext cx="222250" cy="217487"/>
            </a:xfrm>
            <a:custGeom>
              <a:avLst/>
              <a:gdLst>
                <a:gd name="T0" fmla="*/ 56 w 59"/>
                <a:gd name="T1" fmla="*/ 56 h 58"/>
                <a:gd name="T2" fmla="*/ 51 w 59"/>
                <a:gd name="T3" fmla="*/ 58 h 58"/>
                <a:gd name="T4" fmla="*/ 46 w 59"/>
                <a:gd name="T5" fmla="*/ 56 h 58"/>
                <a:gd name="T6" fmla="*/ 36 w 59"/>
                <a:gd name="T7" fmla="*/ 46 h 58"/>
                <a:gd name="T8" fmla="*/ 25 w 59"/>
                <a:gd name="T9" fmla="*/ 49 h 58"/>
                <a:gd name="T10" fmla="*/ 0 w 59"/>
                <a:gd name="T11" fmla="*/ 24 h 58"/>
                <a:gd name="T12" fmla="*/ 25 w 59"/>
                <a:gd name="T13" fmla="*/ 0 h 58"/>
                <a:gd name="T14" fmla="*/ 49 w 59"/>
                <a:gd name="T15" fmla="*/ 24 h 58"/>
                <a:gd name="T16" fmla="*/ 46 w 59"/>
                <a:gd name="T17" fmla="*/ 36 h 58"/>
                <a:gd name="T18" fmla="*/ 56 w 59"/>
                <a:gd name="T19" fmla="*/ 45 h 58"/>
                <a:gd name="T20" fmla="*/ 56 w 59"/>
                <a:gd name="T21" fmla="*/ 56 h 58"/>
                <a:gd name="T22" fmla="*/ 25 w 59"/>
                <a:gd name="T23" fmla="*/ 38 h 58"/>
                <a:gd name="T24" fmla="*/ 38 w 59"/>
                <a:gd name="T25" fmla="*/ 24 h 58"/>
                <a:gd name="T26" fmla="*/ 25 w 59"/>
                <a:gd name="T27" fmla="*/ 11 h 58"/>
                <a:gd name="T28" fmla="*/ 11 w 59"/>
                <a:gd name="T29" fmla="*/ 24 h 58"/>
                <a:gd name="T30" fmla="*/ 25 w 59"/>
                <a:gd name="T31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58">
                  <a:moveTo>
                    <a:pt x="56" y="56"/>
                  </a:moveTo>
                  <a:cubicBezTo>
                    <a:pt x="55" y="58"/>
                    <a:pt x="53" y="58"/>
                    <a:pt x="51" y="58"/>
                  </a:cubicBezTo>
                  <a:cubicBezTo>
                    <a:pt x="49" y="58"/>
                    <a:pt x="47" y="58"/>
                    <a:pt x="46" y="5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2" y="48"/>
                    <a:pt x="29" y="49"/>
                    <a:pt x="25" y="49"/>
                  </a:cubicBez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28"/>
                    <a:pt x="48" y="32"/>
                    <a:pt x="46" y="3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9" y="48"/>
                    <a:pt x="59" y="53"/>
                    <a:pt x="56" y="56"/>
                  </a:cubicBezTo>
                  <a:close/>
                  <a:moveTo>
                    <a:pt x="25" y="38"/>
                  </a:moveTo>
                  <a:cubicBezTo>
                    <a:pt x="32" y="38"/>
                    <a:pt x="38" y="32"/>
                    <a:pt x="38" y="24"/>
                  </a:cubicBezTo>
                  <a:cubicBezTo>
                    <a:pt x="38" y="17"/>
                    <a:pt x="32" y="11"/>
                    <a:pt x="25" y="11"/>
                  </a:cubicBezTo>
                  <a:cubicBezTo>
                    <a:pt x="17" y="11"/>
                    <a:pt x="11" y="17"/>
                    <a:pt x="11" y="24"/>
                  </a:cubicBezTo>
                  <a:cubicBezTo>
                    <a:pt x="11" y="32"/>
                    <a:pt x="17" y="38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D4CC1D15-D0CA-3607-9C79-108DD8BC64D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8397875" y="4062413"/>
              <a:ext cx="198438" cy="257175"/>
            </a:xfrm>
            <a:custGeom>
              <a:avLst/>
              <a:gdLst>
                <a:gd name="T0" fmla="*/ 27 w 53"/>
                <a:gd name="T1" fmla="*/ 54 h 69"/>
                <a:gd name="T2" fmla="*/ 53 w 53"/>
                <a:gd name="T3" fmla="*/ 68 h 69"/>
                <a:gd name="T4" fmla="*/ 53 w 53"/>
                <a:gd name="T5" fmla="*/ 16 h 69"/>
                <a:gd name="T6" fmla="*/ 50 w 53"/>
                <a:gd name="T7" fmla="*/ 7 h 69"/>
                <a:gd name="T8" fmla="*/ 26 w 53"/>
                <a:gd name="T9" fmla="*/ 0 h 69"/>
                <a:gd name="T10" fmla="*/ 0 w 53"/>
                <a:gd name="T11" fmla="*/ 15 h 69"/>
                <a:gd name="T12" fmla="*/ 0 w 53"/>
                <a:gd name="T13" fmla="*/ 69 h 69"/>
                <a:gd name="T14" fmla="*/ 4 w 53"/>
                <a:gd name="T15" fmla="*/ 64 h 69"/>
                <a:gd name="T16" fmla="*/ 27 w 53"/>
                <a:gd name="T17" fmla="*/ 5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69">
                  <a:moveTo>
                    <a:pt x="27" y="54"/>
                  </a:moveTo>
                  <a:cubicBezTo>
                    <a:pt x="38" y="54"/>
                    <a:pt x="47" y="60"/>
                    <a:pt x="53" y="68"/>
                  </a:cubicBezTo>
                  <a:cubicBezTo>
                    <a:pt x="53" y="48"/>
                    <a:pt x="53" y="16"/>
                    <a:pt x="53" y="16"/>
                  </a:cubicBezTo>
                  <a:cubicBezTo>
                    <a:pt x="53" y="11"/>
                    <a:pt x="53" y="9"/>
                    <a:pt x="50" y="7"/>
                  </a:cubicBezTo>
                  <a:cubicBezTo>
                    <a:pt x="44" y="3"/>
                    <a:pt x="36" y="0"/>
                    <a:pt x="26" y="0"/>
                  </a:cubicBezTo>
                  <a:cubicBezTo>
                    <a:pt x="2" y="0"/>
                    <a:pt x="0" y="15"/>
                    <a:pt x="0" y="1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67"/>
                    <a:pt x="2" y="65"/>
                    <a:pt x="4" y="64"/>
                  </a:cubicBezTo>
                  <a:cubicBezTo>
                    <a:pt x="10" y="58"/>
                    <a:pt x="18" y="54"/>
                    <a:pt x="2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9B6D7CBF-B165-01A9-2A94-D42EDFC213B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8169275" y="4062413"/>
              <a:ext cx="201613" cy="355600"/>
            </a:xfrm>
            <a:custGeom>
              <a:avLst/>
              <a:gdLst>
                <a:gd name="T0" fmla="*/ 43 w 54"/>
                <a:gd name="T1" fmla="*/ 3 h 95"/>
                <a:gd name="T2" fmla="*/ 43 w 54"/>
                <a:gd name="T3" fmla="*/ 12 h 95"/>
                <a:gd name="T4" fmla="*/ 43 w 54"/>
                <a:gd name="T5" fmla="*/ 32 h 95"/>
                <a:gd name="T6" fmla="*/ 41 w 54"/>
                <a:gd name="T7" fmla="*/ 35 h 95"/>
                <a:gd name="T8" fmla="*/ 35 w 54"/>
                <a:gd name="T9" fmla="*/ 24 h 95"/>
                <a:gd name="T10" fmla="*/ 28 w 54"/>
                <a:gd name="T11" fmla="*/ 35 h 95"/>
                <a:gd name="T12" fmla="*/ 26 w 54"/>
                <a:gd name="T13" fmla="*/ 32 h 95"/>
                <a:gd name="T14" fmla="*/ 26 w 54"/>
                <a:gd name="T15" fmla="*/ 12 h 95"/>
                <a:gd name="T16" fmla="*/ 26 w 54"/>
                <a:gd name="T17" fmla="*/ 0 h 95"/>
                <a:gd name="T18" fmla="*/ 4 w 54"/>
                <a:gd name="T19" fmla="*/ 7 h 95"/>
                <a:gd name="T20" fmla="*/ 1 w 54"/>
                <a:gd name="T21" fmla="*/ 16 h 95"/>
                <a:gd name="T22" fmla="*/ 1 w 54"/>
                <a:gd name="T23" fmla="*/ 82 h 95"/>
                <a:gd name="T24" fmla="*/ 8 w 54"/>
                <a:gd name="T25" fmla="*/ 87 h 95"/>
                <a:gd name="T26" fmla="*/ 27 w 54"/>
                <a:gd name="T27" fmla="*/ 84 h 95"/>
                <a:gd name="T28" fmla="*/ 54 w 54"/>
                <a:gd name="T29" fmla="*/ 95 h 95"/>
                <a:gd name="T30" fmla="*/ 54 w 54"/>
                <a:gd name="T31" fmla="*/ 15 h 95"/>
                <a:gd name="T32" fmla="*/ 43 w 54"/>
                <a:gd name="T33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95">
                  <a:moveTo>
                    <a:pt x="43" y="3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5"/>
                    <a:pt x="42" y="36"/>
                    <a:pt x="41" y="35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6" y="35"/>
                    <a:pt x="26" y="3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9" y="3"/>
                    <a:pt x="4" y="7"/>
                  </a:cubicBezTo>
                  <a:cubicBezTo>
                    <a:pt x="1" y="9"/>
                    <a:pt x="1" y="11"/>
                    <a:pt x="1" y="16"/>
                  </a:cubicBezTo>
                  <a:cubicBezTo>
                    <a:pt x="1" y="16"/>
                    <a:pt x="1" y="67"/>
                    <a:pt x="1" y="82"/>
                  </a:cubicBezTo>
                  <a:cubicBezTo>
                    <a:pt x="1" y="82"/>
                    <a:pt x="0" y="89"/>
                    <a:pt x="8" y="87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44" y="81"/>
                    <a:pt x="50" y="92"/>
                    <a:pt x="54" y="9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3" y="7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E54F7DD5-F41C-60BC-C1E6-4DB78915C7AE}"/>
              </a:ext>
            </a:extLst>
          </p:cNvPr>
          <p:cNvSpPr/>
          <p:nvPr/>
        </p:nvSpPr>
        <p:spPr>
          <a:xfrm>
            <a:off x="2062839" y="1705969"/>
            <a:ext cx="2936276" cy="2936276"/>
          </a:xfrm>
          <a:prstGeom prst="ellipse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65DE4C4-468B-977F-C5DE-4FD1037325C0}"/>
              </a:ext>
            </a:extLst>
          </p:cNvPr>
          <p:cNvSpPr/>
          <p:nvPr/>
        </p:nvSpPr>
        <p:spPr>
          <a:xfrm flipH="1">
            <a:off x="7177198" y="1705969"/>
            <a:ext cx="2936276" cy="2936276"/>
          </a:xfrm>
          <a:prstGeom prst="ellipse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3BF592C-CCA3-1F27-E706-2A9CDFC2FF21}"/>
              </a:ext>
            </a:extLst>
          </p:cNvPr>
          <p:cNvSpPr/>
          <p:nvPr/>
        </p:nvSpPr>
        <p:spPr>
          <a:xfrm>
            <a:off x="4627862" y="1705969"/>
            <a:ext cx="2936276" cy="2936276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AE5200D-0CC7-E06E-D20D-DA8E7FE93E9E}"/>
              </a:ext>
            </a:extLst>
          </p:cNvPr>
          <p:cNvGrpSpPr/>
          <p:nvPr/>
        </p:nvGrpSpPr>
        <p:grpSpPr>
          <a:xfrm>
            <a:off x="5898514" y="2077033"/>
            <a:ext cx="394974" cy="515661"/>
            <a:chOff x="5811231" y="2445120"/>
            <a:chExt cx="446271" cy="582632"/>
          </a:xfrm>
          <a:solidFill>
            <a:schemeClr val="bg1"/>
          </a:solidFill>
        </p:grpSpPr>
        <p:sp>
          <p:nvSpPr>
            <p:cNvPr id="19" name="Freeform 37">
              <a:extLst>
                <a:ext uri="{FF2B5EF4-FFF2-40B4-BE49-F238E27FC236}">
                  <a16:creationId xmlns:a16="http://schemas.microsoft.com/office/drawing/2014/main" id="{0667CA29-2077-D231-51D4-A57FEEF6B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1231" y="2445120"/>
              <a:ext cx="446271" cy="582632"/>
            </a:xfrm>
            <a:custGeom>
              <a:avLst/>
              <a:gdLst>
                <a:gd name="T0" fmla="*/ 103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4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5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5 w 109"/>
                <a:gd name="T23" fmla="*/ 142 h 142"/>
                <a:gd name="T24" fmla="*/ 103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3 w 109"/>
                <a:gd name="T31" fmla="*/ 68 h 142"/>
                <a:gd name="T32" fmla="*/ 66 w 109"/>
                <a:gd name="T33" fmla="*/ 124 h 142"/>
                <a:gd name="T34" fmla="*/ 54 w 109"/>
                <a:gd name="T35" fmla="*/ 136 h 142"/>
                <a:gd name="T36" fmla="*/ 42 w 109"/>
                <a:gd name="T37" fmla="*/ 124 h 142"/>
                <a:gd name="T38" fmla="*/ 42 w 109"/>
                <a:gd name="T39" fmla="*/ 102 h 142"/>
                <a:gd name="T40" fmla="*/ 54 w 109"/>
                <a:gd name="T41" fmla="*/ 91 h 142"/>
                <a:gd name="T42" fmla="*/ 66 w 109"/>
                <a:gd name="T43" fmla="*/ 102 h 142"/>
                <a:gd name="T44" fmla="*/ 66 w 109"/>
                <a:gd name="T45" fmla="*/ 124 h 142"/>
                <a:gd name="T46" fmla="*/ 76 w 109"/>
                <a:gd name="T47" fmla="*/ 68 h 142"/>
                <a:gd name="T48" fmla="*/ 32 w 109"/>
                <a:gd name="T49" fmla="*/ 68 h 142"/>
                <a:gd name="T50" fmla="*/ 32 w 109"/>
                <a:gd name="T51" fmla="*/ 44 h 142"/>
                <a:gd name="T52" fmla="*/ 39 w 109"/>
                <a:gd name="T53" fmla="*/ 27 h 142"/>
                <a:gd name="T54" fmla="*/ 54 w 109"/>
                <a:gd name="T55" fmla="*/ 20 h 142"/>
                <a:gd name="T56" fmla="*/ 70 w 109"/>
                <a:gd name="T57" fmla="*/ 27 h 142"/>
                <a:gd name="T58" fmla="*/ 76 w 109"/>
                <a:gd name="T59" fmla="*/ 44 h 142"/>
                <a:gd name="T60" fmla="*/ 76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3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4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70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2" y="142"/>
                    <a:pt x="5" y="142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6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6" y="68"/>
                    <a:pt x="103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4" y="136"/>
                  </a:cubicBezTo>
                  <a:cubicBezTo>
                    <a:pt x="48" y="136"/>
                    <a:pt x="42" y="131"/>
                    <a:pt x="42" y="124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8" y="91"/>
                    <a:pt x="54" y="91"/>
                  </a:cubicBezTo>
                  <a:cubicBezTo>
                    <a:pt x="61" y="91"/>
                    <a:pt x="66" y="96"/>
                    <a:pt x="66" y="102"/>
                  </a:cubicBezTo>
                  <a:lnTo>
                    <a:pt x="66" y="124"/>
                  </a:lnTo>
                  <a:close/>
                  <a:moveTo>
                    <a:pt x="76" y="68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37"/>
                    <a:pt x="35" y="31"/>
                    <a:pt x="39" y="27"/>
                  </a:cubicBezTo>
                  <a:cubicBezTo>
                    <a:pt x="43" y="22"/>
                    <a:pt x="48" y="20"/>
                    <a:pt x="54" y="20"/>
                  </a:cubicBezTo>
                  <a:cubicBezTo>
                    <a:pt x="60" y="20"/>
                    <a:pt x="66" y="22"/>
                    <a:pt x="70" y="27"/>
                  </a:cubicBezTo>
                  <a:cubicBezTo>
                    <a:pt x="74" y="31"/>
                    <a:pt x="76" y="37"/>
                    <a:pt x="76" y="44"/>
                  </a:cubicBezTo>
                  <a:lnTo>
                    <a:pt x="76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2373386B-3F0D-F0A7-0D2A-1153EC160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616" y="2841806"/>
              <a:ext cx="59502" cy="131403"/>
            </a:xfrm>
            <a:custGeom>
              <a:avLst/>
              <a:gdLst>
                <a:gd name="T0" fmla="*/ 7 w 14"/>
                <a:gd name="T1" fmla="*/ 0 h 32"/>
                <a:gd name="T2" fmla="*/ 0 w 14"/>
                <a:gd name="T3" fmla="*/ 7 h 32"/>
                <a:gd name="T4" fmla="*/ 0 w 14"/>
                <a:gd name="T5" fmla="*/ 25 h 32"/>
                <a:gd name="T6" fmla="*/ 7 w 14"/>
                <a:gd name="T7" fmla="*/ 32 h 32"/>
                <a:gd name="T8" fmla="*/ 14 w 14"/>
                <a:gd name="T9" fmla="*/ 25 h 32"/>
                <a:gd name="T10" fmla="*/ 14 w 14"/>
                <a:gd name="T11" fmla="*/ 7 h 32"/>
                <a:gd name="T12" fmla="*/ 7 w 1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2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1" y="32"/>
                    <a:pt x="14" y="29"/>
                    <a:pt x="14" y="2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24" name="矩形 47">
            <a:extLst>
              <a:ext uri="{FF2B5EF4-FFF2-40B4-BE49-F238E27FC236}">
                <a16:creationId xmlns:a16="http://schemas.microsoft.com/office/drawing/2014/main" id="{50921A29-AFE7-EED8-F472-9166DD4A4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8584" y="3201197"/>
            <a:ext cx="2134834" cy="37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需求来源：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5" name="矩形 3">
            <a:extLst>
              <a:ext uri="{FF2B5EF4-FFF2-40B4-BE49-F238E27FC236}">
                <a16:creationId xmlns:a16="http://schemas.microsoft.com/office/drawing/2014/main" id="{96D09A35-7636-669A-C050-1A7070EE7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371" y="2768555"/>
            <a:ext cx="1831256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思榕智能装备</a:t>
            </a:r>
          </a:p>
        </p:txBody>
      </p:sp>
      <p:sp>
        <p:nvSpPr>
          <p:cNvPr id="26" name="矩形 47">
            <a:extLst>
              <a:ext uri="{FF2B5EF4-FFF2-40B4-BE49-F238E27FC236}">
                <a16:creationId xmlns:a16="http://schemas.microsoft.com/office/drawing/2014/main" id="{E5533A1B-3154-F02E-9C25-E4B663918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1744" y="5330786"/>
            <a:ext cx="3226716" cy="50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400" dirty="0"/>
              <a:t>在当前数据安全日益严峻的形式下，公司内部对数据安全建制有升级</a:t>
            </a:r>
          </a:p>
        </p:txBody>
      </p:sp>
      <p:sp>
        <p:nvSpPr>
          <p:cNvPr id="33" name="矩形 3">
            <a:extLst>
              <a:ext uri="{FF2B5EF4-FFF2-40B4-BE49-F238E27FC236}">
                <a16:creationId xmlns:a16="http://schemas.microsoft.com/office/drawing/2014/main" id="{4479B15E-B8EA-881F-2D80-204C17726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605" y="4867117"/>
            <a:ext cx="702742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外因</a:t>
            </a:r>
          </a:p>
        </p:txBody>
      </p:sp>
      <p:sp>
        <p:nvSpPr>
          <p:cNvPr id="34" name="矩形 47">
            <a:extLst>
              <a:ext uri="{FF2B5EF4-FFF2-40B4-BE49-F238E27FC236}">
                <a16:creationId xmlns:a16="http://schemas.microsoft.com/office/drawing/2014/main" id="{95D7990E-4BD1-66DB-76FB-7BD74DE02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666" y="5330786"/>
            <a:ext cx="3195341" cy="50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400" dirty="0"/>
              <a:t>公司信息安全制度的建立，应领导要求，提出了</a:t>
            </a:r>
            <a:r>
              <a:rPr lang="en-US" altLang="zh-CN" sz="1400" dirty="0"/>
              <a:t>T100</a:t>
            </a:r>
            <a:r>
              <a:rPr lang="zh-CN" altLang="en-US" sz="1400" dirty="0"/>
              <a:t>的备援需求，避免数据丢失</a:t>
            </a:r>
          </a:p>
        </p:txBody>
      </p:sp>
      <p:sp>
        <p:nvSpPr>
          <p:cNvPr id="35" name="矩形 3">
            <a:extLst>
              <a:ext uri="{FF2B5EF4-FFF2-40B4-BE49-F238E27FC236}">
                <a16:creationId xmlns:a16="http://schemas.microsoft.com/office/drawing/2014/main" id="{7ECF3DF2-9C98-CFA1-16C1-6C9429F37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964" y="4867117"/>
            <a:ext cx="702742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内因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10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5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24" grpId="0"/>
      <p:bldP spid="25" grpId="0"/>
      <p:bldP spid="26" grpId="0"/>
      <p:bldP spid="33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">
            <a:extLst>
              <a:ext uri="{FF2B5EF4-FFF2-40B4-BE49-F238E27FC236}">
                <a16:creationId xmlns:a16="http://schemas.microsoft.com/office/drawing/2014/main" id="{BA238000-AC29-3CCA-B291-CF45635EF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0" y="543424"/>
            <a:ext cx="742950" cy="7429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E6235C-9AC0-B5AB-992A-DC0C65087A2D}"/>
              </a:ext>
            </a:extLst>
          </p:cNvPr>
          <p:cNvSpPr txBox="1"/>
          <p:nvPr/>
        </p:nvSpPr>
        <p:spPr>
          <a:xfrm>
            <a:off x="1540563" y="681833"/>
            <a:ext cx="54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工作呈现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配置数据容灾能力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软件规划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E09821C2-CF86-99AF-DB1A-001069B45E18}"/>
              </a:ext>
            </a:extLst>
          </p:cNvPr>
          <p:cNvGrpSpPr/>
          <p:nvPr/>
        </p:nvGrpSpPr>
        <p:grpSpPr bwMode="auto">
          <a:xfrm>
            <a:off x="717299" y="534367"/>
            <a:ext cx="742721" cy="742951"/>
            <a:chOff x="5047737" y="1609725"/>
            <a:chExt cx="742950" cy="742950"/>
          </a:xfrm>
        </p:grpSpPr>
        <p:sp>
          <p:nvSpPr>
            <p:cNvPr id="6" name="椭圆 14">
              <a:extLst>
                <a:ext uri="{FF2B5EF4-FFF2-40B4-BE49-F238E27FC236}">
                  <a16:creationId xmlns:a16="http://schemas.microsoft.com/office/drawing/2014/main" id="{9A9C0351-5566-D688-EB2D-FBB526F105F9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047737" y="1609725"/>
              <a:ext cx="742950" cy="7429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Source Han Sans K Light" panose="020B0300000000000000" pitchFamily="34" charset="-128"/>
                <a:ea typeface="Source Han Sans K Light" panose="020B0300000000000000" pitchFamily="34" charset="-128"/>
                <a:sym typeface="Source Han Sans K Light" panose="020B0300000000000000" pitchFamily="34" charset="-128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3C08E7C-4DA5-975B-3DB6-B17ABB11A0A2}"/>
                </a:ext>
              </a:extLst>
            </p:cNvPr>
            <p:cNvSpPr>
              <a:spLocks noEditPoints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196927" y="1812154"/>
              <a:ext cx="482670" cy="388892"/>
            </a:xfrm>
            <a:custGeom>
              <a:avLst/>
              <a:gdLst>
                <a:gd name="T0" fmla="*/ 17 w 71"/>
                <a:gd name="T1" fmla="*/ 2 h 57"/>
                <a:gd name="T2" fmla="*/ 49 w 71"/>
                <a:gd name="T3" fmla="*/ 2 h 57"/>
                <a:gd name="T4" fmla="*/ 66 w 71"/>
                <a:gd name="T5" fmla="*/ 5 h 57"/>
                <a:gd name="T6" fmla="*/ 61 w 71"/>
                <a:gd name="T7" fmla="*/ 21 h 57"/>
                <a:gd name="T8" fmla="*/ 48 w 71"/>
                <a:gd name="T9" fmla="*/ 6 h 57"/>
                <a:gd name="T10" fmla="*/ 35 w 71"/>
                <a:gd name="T11" fmla="*/ 44 h 57"/>
                <a:gd name="T12" fmla="*/ 40 w 71"/>
                <a:gd name="T13" fmla="*/ 47 h 57"/>
                <a:gd name="T14" fmla="*/ 41 w 71"/>
                <a:gd name="T15" fmla="*/ 48 h 57"/>
                <a:gd name="T16" fmla="*/ 33 w 71"/>
                <a:gd name="T17" fmla="*/ 49 h 57"/>
                <a:gd name="T18" fmla="*/ 18 w 71"/>
                <a:gd name="T19" fmla="*/ 49 h 57"/>
                <a:gd name="T20" fmla="*/ 0 w 71"/>
                <a:gd name="T21" fmla="*/ 47 h 57"/>
                <a:gd name="T22" fmla="*/ 2 w 71"/>
                <a:gd name="T23" fmla="*/ 2 h 57"/>
                <a:gd name="T24" fmla="*/ 49 w 71"/>
                <a:gd name="T25" fmla="*/ 30 h 57"/>
                <a:gd name="T26" fmla="*/ 47 w 71"/>
                <a:gd name="T27" fmla="*/ 42 h 57"/>
                <a:gd name="T28" fmla="*/ 59 w 71"/>
                <a:gd name="T29" fmla="*/ 43 h 57"/>
                <a:gd name="T30" fmla="*/ 60 w 71"/>
                <a:gd name="T31" fmla="*/ 31 h 57"/>
                <a:gd name="T32" fmla="*/ 46 w 71"/>
                <a:gd name="T33" fmla="*/ 27 h 57"/>
                <a:gd name="T34" fmla="*/ 44 w 71"/>
                <a:gd name="T35" fmla="*/ 44 h 57"/>
                <a:gd name="T36" fmla="*/ 60 w 71"/>
                <a:gd name="T37" fmla="*/ 48 h 57"/>
                <a:gd name="T38" fmla="*/ 65 w 71"/>
                <a:gd name="T39" fmla="*/ 55 h 57"/>
                <a:gd name="T40" fmla="*/ 69 w 71"/>
                <a:gd name="T41" fmla="*/ 56 h 57"/>
                <a:gd name="T42" fmla="*/ 65 w 71"/>
                <a:gd name="T43" fmla="*/ 46 h 57"/>
                <a:gd name="T44" fmla="*/ 66 w 71"/>
                <a:gd name="T45" fmla="*/ 38 h 57"/>
                <a:gd name="T46" fmla="*/ 55 w 71"/>
                <a:gd name="T47" fmla="*/ 24 h 57"/>
                <a:gd name="T48" fmla="*/ 48 w 71"/>
                <a:gd name="T49" fmla="*/ 37 h 57"/>
                <a:gd name="T50" fmla="*/ 48 w 71"/>
                <a:gd name="T51" fmla="*/ 37 h 57"/>
                <a:gd name="T52" fmla="*/ 38 w 71"/>
                <a:gd name="T53" fmla="*/ 15 h 57"/>
                <a:gd name="T54" fmla="*/ 58 w 71"/>
                <a:gd name="T55" fmla="*/ 19 h 57"/>
                <a:gd name="T56" fmla="*/ 58 w 71"/>
                <a:gd name="T57" fmla="*/ 12 h 57"/>
                <a:gd name="T58" fmla="*/ 38 w 71"/>
                <a:gd name="T59" fmla="*/ 12 h 57"/>
                <a:gd name="T60" fmla="*/ 58 w 71"/>
                <a:gd name="T61" fmla="*/ 12 h 57"/>
                <a:gd name="T62" fmla="*/ 8 w 71"/>
                <a:gd name="T63" fmla="*/ 41 h 57"/>
                <a:gd name="T64" fmla="*/ 28 w 71"/>
                <a:gd name="T65" fmla="*/ 38 h 57"/>
                <a:gd name="T66" fmla="*/ 8 w 71"/>
                <a:gd name="T67" fmla="*/ 34 h 57"/>
                <a:gd name="T68" fmla="*/ 28 w 71"/>
                <a:gd name="T69" fmla="*/ 33 h 57"/>
                <a:gd name="T70" fmla="*/ 8 w 71"/>
                <a:gd name="T71" fmla="*/ 34 h 57"/>
                <a:gd name="T72" fmla="*/ 8 w 71"/>
                <a:gd name="T73" fmla="*/ 30 h 57"/>
                <a:gd name="T74" fmla="*/ 28 w 71"/>
                <a:gd name="T75" fmla="*/ 26 h 57"/>
                <a:gd name="T76" fmla="*/ 18 w 71"/>
                <a:gd name="T77" fmla="*/ 21 h 57"/>
                <a:gd name="T78" fmla="*/ 28 w 71"/>
                <a:gd name="T79" fmla="*/ 22 h 57"/>
                <a:gd name="T80" fmla="*/ 18 w 71"/>
                <a:gd name="T81" fmla="*/ 21 h 57"/>
                <a:gd name="T82" fmla="*/ 18 w 71"/>
                <a:gd name="T83" fmla="*/ 17 h 57"/>
                <a:gd name="T84" fmla="*/ 28 w 71"/>
                <a:gd name="T85" fmla="*/ 15 h 57"/>
                <a:gd name="T86" fmla="*/ 18 w 71"/>
                <a:gd name="T87" fmla="*/ 11 h 57"/>
                <a:gd name="T88" fmla="*/ 28 w 71"/>
                <a:gd name="T89" fmla="*/ 12 h 57"/>
                <a:gd name="T90" fmla="*/ 18 w 71"/>
                <a:gd name="T91" fmla="*/ 11 h 57"/>
                <a:gd name="T92" fmla="*/ 8 w 71"/>
                <a:gd name="T93" fmla="*/ 25 h 57"/>
                <a:gd name="T94" fmla="*/ 16 w 71"/>
                <a:gd name="T95" fmla="*/ 11 h 57"/>
                <a:gd name="T96" fmla="*/ 17 w 71"/>
                <a:gd name="T97" fmla="*/ 6 h 57"/>
                <a:gd name="T98" fmla="*/ 4 w 71"/>
                <a:gd name="T99" fmla="*/ 45 h 57"/>
                <a:gd name="T100" fmla="*/ 30 w 71"/>
                <a:gd name="T101" fmla="*/ 44 h 57"/>
                <a:gd name="T102" fmla="*/ 17 w 71"/>
                <a:gd name="T10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57">
                  <a:moveTo>
                    <a:pt x="2" y="2"/>
                  </a:moveTo>
                  <a:cubicBezTo>
                    <a:pt x="7" y="3"/>
                    <a:pt x="12" y="2"/>
                    <a:pt x="17" y="2"/>
                  </a:cubicBezTo>
                  <a:cubicBezTo>
                    <a:pt x="23" y="1"/>
                    <a:pt x="29" y="0"/>
                    <a:pt x="33" y="2"/>
                  </a:cubicBezTo>
                  <a:cubicBezTo>
                    <a:pt x="37" y="0"/>
                    <a:pt x="43" y="1"/>
                    <a:pt x="49" y="2"/>
                  </a:cubicBezTo>
                  <a:cubicBezTo>
                    <a:pt x="54" y="2"/>
                    <a:pt x="59" y="3"/>
                    <a:pt x="63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4" y="23"/>
                    <a:pt x="63" y="22"/>
                    <a:pt x="61" y="21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57" y="7"/>
                    <a:pt x="52" y="7"/>
                    <a:pt x="48" y="6"/>
                  </a:cubicBezTo>
                  <a:cubicBezTo>
                    <a:pt x="43" y="6"/>
                    <a:pt x="38" y="5"/>
                    <a:pt x="35" y="6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9" y="45"/>
                    <a:pt x="40" y="46"/>
                    <a:pt x="40" y="47"/>
                  </a:cubicBezTo>
                  <a:cubicBezTo>
                    <a:pt x="41" y="48"/>
                    <a:pt x="41" y="48"/>
                    <a:pt x="42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38" y="48"/>
                    <a:pt x="35" y="48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29" y="48"/>
                    <a:pt x="24" y="48"/>
                    <a:pt x="18" y="49"/>
                  </a:cubicBezTo>
                  <a:cubicBezTo>
                    <a:pt x="13" y="50"/>
                    <a:pt x="7" y="50"/>
                    <a:pt x="2" y="5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55" y="28"/>
                  </a:moveTo>
                  <a:cubicBezTo>
                    <a:pt x="53" y="28"/>
                    <a:pt x="50" y="28"/>
                    <a:pt x="49" y="30"/>
                  </a:cubicBezTo>
                  <a:cubicBezTo>
                    <a:pt x="47" y="31"/>
                    <a:pt x="46" y="33"/>
                    <a:pt x="45" y="36"/>
                  </a:cubicBezTo>
                  <a:cubicBezTo>
                    <a:pt x="45" y="38"/>
                    <a:pt x="46" y="40"/>
                    <a:pt x="47" y="42"/>
                  </a:cubicBezTo>
                  <a:cubicBezTo>
                    <a:pt x="49" y="44"/>
                    <a:pt x="51" y="45"/>
                    <a:pt x="53" y="45"/>
                  </a:cubicBezTo>
                  <a:cubicBezTo>
                    <a:pt x="55" y="45"/>
                    <a:pt x="57" y="45"/>
                    <a:pt x="59" y="43"/>
                  </a:cubicBezTo>
                  <a:cubicBezTo>
                    <a:pt x="61" y="42"/>
                    <a:pt x="62" y="40"/>
                    <a:pt x="62" y="38"/>
                  </a:cubicBezTo>
                  <a:cubicBezTo>
                    <a:pt x="62" y="35"/>
                    <a:pt x="62" y="33"/>
                    <a:pt x="60" y="31"/>
                  </a:cubicBezTo>
                  <a:cubicBezTo>
                    <a:pt x="59" y="30"/>
                    <a:pt x="57" y="28"/>
                    <a:pt x="55" y="28"/>
                  </a:cubicBezTo>
                  <a:close/>
                  <a:moveTo>
                    <a:pt x="46" y="27"/>
                  </a:moveTo>
                  <a:cubicBezTo>
                    <a:pt x="43" y="29"/>
                    <a:pt x="41" y="32"/>
                    <a:pt x="41" y="35"/>
                  </a:cubicBezTo>
                  <a:cubicBezTo>
                    <a:pt x="41" y="38"/>
                    <a:pt x="42" y="42"/>
                    <a:pt x="44" y="44"/>
                  </a:cubicBezTo>
                  <a:cubicBezTo>
                    <a:pt x="46" y="47"/>
                    <a:pt x="49" y="49"/>
                    <a:pt x="52" y="49"/>
                  </a:cubicBezTo>
                  <a:cubicBezTo>
                    <a:pt x="55" y="50"/>
                    <a:pt x="57" y="49"/>
                    <a:pt x="60" y="48"/>
                  </a:cubicBezTo>
                  <a:cubicBezTo>
                    <a:pt x="60" y="49"/>
                    <a:pt x="60" y="49"/>
                    <a:pt x="61" y="50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6" y="57"/>
                    <a:pt x="68" y="57"/>
                    <a:pt x="69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70" y="55"/>
                    <a:pt x="71" y="53"/>
                    <a:pt x="70" y="52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4" y="45"/>
                    <a:pt x="63" y="45"/>
                  </a:cubicBezTo>
                  <a:cubicBezTo>
                    <a:pt x="65" y="43"/>
                    <a:pt x="66" y="41"/>
                    <a:pt x="66" y="38"/>
                  </a:cubicBezTo>
                  <a:cubicBezTo>
                    <a:pt x="67" y="35"/>
                    <a:pt x="66" y="32"/>
                    <a:pt x="64" y="29"/>
                  </a:cubicBezTo>
                  <a:cubicBezTo>
                    <a:pt x="62" y="26"/>
                    <a:pt x="59" y="24"/>
                    <a:pt x="55" y="24"/>
                  </a:cubicBezTo>
                  <a:cubicBezTo>
                    <a:pt x="52" y="24"/>
                    <a:pt x="49" y="24"/>
                    <a:pt x="46" y="27"/>
                  </a:cubicBezTo>
                  <a:close/>
                  <a:moveTo>
                    <a:pt x="48" y="37"/>
                  </a:moveTo>
                  <a:cubicBezTo>
                    <a:pt x="49" y="34"/>
                    <a:pt x="53" y="32"/>
                    <a:pt x="57" y="31"/>
                  </a:cubicBezTo>
                  <a:cubicBezTo>
                    <a:pt x="53" y="28"/>
                    <a:pt x="47" y="32"/>
                    <a:pt x="48" y="37"/>
                  </a:cubicBezTo>
                  <a:close/>
                  <a:moveTo>
                    <a:pt x="58" y="17"/>
                  </a:moveTo>
                  <a:cubicBezTo>
                    <a:pt x="54" y="17"/>
                    <a:pt x="42" y="15"/>
                    <a:pt x="38" y="15"/>
                  </a:cubicBezTo>
                  <a:cubicBezTo>
                    <a:pt x="38" y="16"/>
                    <a:pt x="38" y="17"/>
                    <a:pt x="38" y="17"/>
                  </a:cubicBezTo>
                  <a:cubicBezTo>
                    <a:pt x="42" y="17"/>
                    <a:pt x="55" y="19"/>
                    <a:pt x="58" y="19"/>
                  </a:cubicBezTo>
                  <a:cubicBezTo>
                    <a:pt x="58" y="19"/>
                    <a:pt x="58" y="18"/>
                    <a:pt x="58" y="17"/>
                  </a:cubicBezTo>
                  <a:close/>
                  <a:moveTo>
                    <a:pt x="58" y="12"/>
                  </a:moveTo>
                  <a:cubicBezTo>
                    <a:pt x="54" y="12"/>
                    <a:pt x="42" y="10"/>
                    <a:pt x="38" y="10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42" y="12"/>
                    <a:pt x="55" y="14"/>
                    <a:pt x="58" y="14"/>
                  </a:cubicBezTo>
                  <a:cubicBezTo>
                    <a:pt x="58" y="13"/>
                    <a:pt x="58" y="12"/>
                    <a:pt x="58" y="12"/>
                  </a:cubicBezTo>
                  <a:close/>
                  <a:moveTo>
                    <a:pt x="8" y="40"/>
                  </a:moveTo>
                  <a:cubicBezTo>
                    <a:pt x="8" y="40"/>
                    <a:pt x="8" y="41"/>
                    <a:pt x="8" y="41"/>
                  </a:cubicBezTo>
                  <a:cubicBezTo>
                    <a:pt x="12" y="42"/>
                    <a:pt x="24" y="39"/>
                    <a:pt x="28" y="39"/>
                  </a:cubicBezTo>
                  <a:cubicBezTo>
                    <a:pt x="28" y="39"/>
                    <a:pt x="28" y="38"/>
                    <a:pt x="28" y="38"/>
                  </a:cubicBezTo>
                  <a:cubicBezTo>
                    <a:pt x="25" y="37"/>
                    <a:pt x="13" y="40"/>
                    <a:pt x="8" y="40"/>
                  </a:cubicBezTo>
                  <a:close/>
                  <a:moveTo>
                    <a:pt x="8" y="34"/>
                  </a:moveTo>
                  <a:cubicBezTo>
                    <a:pt x="8" y="34"/>
                    <a:pt x="8" y="35"/>
                    <a:pt x="8" y="35"/>
                  </a:cubicBezTo>
                  <a:cubicBezTo>
                    <a:pt x="12" y="36"/>
                    <a:pt x="24" y="33"/>
                    <a:pt x="28" y="33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5" y="31"/>
                    <a:pt x="13" y="34"/>
                    <a:pt x="8" y="34"/>
                  </a:cubicBezTo>
                  <a:close/>
                  <a:moveTo>
                    <a:pt x="8" y="28"/>
                  </a:moveTo>
                  <a:cubicBezTo>
                    <a:pt x="8" y="29"/>
                    <a:pt x="8" y="29"/>
                    <a:pt x="8" y="30"/>
                  </a:cubicBezTo>
                  <a:cubicBezTo>
                    <a:pt x="12" y="30"/>
                    <a:pt x="24" y="28"/>
                    <a:pt x="28" y="28"/>
                  </a:cubicBezTo>
                  <a:cubicBezTo>
                    <a:pt x="28" y="27"/>
                    <a:pt x="28" y="27"/>
                    <a:pt x="28" y="26"/>
                  </a:cubicBezTo>
                  <a:cubicBezTo>
                    <a:pt x="25" y="26"/>
                    <a:pt x="13" y="28"/>
                    <a:pt x="8" y="28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2"/>
                    <a:pt x="18" y="22"/>
                  </a:cubicBezTo>
                  <a:cubicBezTo>
                    <a:pt x="20" y="22"/>
                    <a:pt x="24" y="21"/>
                    <a:pt x="28" y="22"/>
                  </a:cubicBezTo>
                  <a:cubicBezTo>
                    <a:pt x="28" y="21"/>
                    <a:pt x="28" y="20"/>
                    <a:pt x="28" y="20"/>
                  </a:cubicBezTo>
                  <a:cubicBezTo>
                    <a:pt x="25" y="20"/>
                    <a:pt x="21" y="20"/>
                    <a:pt x="18" y="21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7"/>
                    <a:pt x="18" y="17"/>
                  </a:cubicBezTo>
                  <a:cubicBezTo>
                    <a:pt x="20" y="17"/>
                    <a:pt x="24" y="16"/>
                    <a:pt x="28" y="16"/>
                  </a:cubicBezTo>
                  <a:cubicBezTo>
                    <a:pt x="28" y="16"/>
                    <a:pt x="28" y="15"/>
                    <a:pt x="28" y="15"/>
                  </a:cubicBezTo>
                  <a:cubicBezTo>
                    <a:pt x="25" y="14"/>
                    <a:pt x="21" y="15"/>
                    <a:pt x="18" y="16"/>
                  </a:cubicBezTo>
                  <a:close/>
                  <a:moveTo>
                    <a:pt x="18" y="11"/>
                  </a:moveTo>
                  <a:cubicBezTo>
                    <a:pt x="18" y="12"/>
                    <a:pt x="18" y="13"/>
                    <a:pt x="18" y="13"/>
                  </a:cubicBezTo>
                  <a:cubicBezTo>
                    <a:pt x="20" y="13"/>
                    <a:pt x="24" y="12"/>
                    <a:pt x="28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5" y="10"/>
                    <a:pt x="21" y="11"/>
                    <a:pt x="18" y="11"/>
                  </a:cubicBezTo>
                  <a:close/>
                  <a:moveTo>
                    <a:pt x="8" y="11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8" y="11"/>
                    <a:pt x="8" y="11"/>
                    <a:pt x="8" y="11"/>
                  </a:cubicBezTo>
                  <a:close/>
                  <a:moveTo>
                    <a:pt x="17" y="6"/>
                  </a:moveTo>
                  <a:cubicBezTo>
                    <a:pt x="13" y="7"/>
                    <a:pt x="9" y="7"/>
                    <a:pt x="4" y="7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9" y="45"/>
                    <a:pt x="13" y="45"/>
                    <a:pt x="17" y="44"/>
                  </a:cubicBezTo>
                  <a:cubicBezTo>
                    <a:pt x="22" y="44"/>
                    <a:pt x="27" y="43"/>
                    <a:pt x="30" y="4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5"/>
                    <a:pt x="23" y="6"/>
                    <a:pt x="1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Source Han Sans K Light" panose="020B0300000000000000" pitchFamily="34" charset="-128"/>
                <a:ea typeface="Source Han Sans K Light" panose="020B0300000000000000" pitchFamily="34" charset="-128"/>
                <a:sym typeface="Source Han Sans K Light" panose="020B0300000000000000" pitchFamily="34" charset="-128"/>
              </a:endParaRPr>
            </a:p>
          </p:txBody>
        </p:sp>
      </p:grpSp>
      <p:sp>
        <p:nvSpPr>
          <p:cNvPr id="10" name="TextBox 31">
            <a:extLst>
              <a:ext uri="{FF2B5EF4-FFF2-40B4-BE49-F238E27FC236}">
                <a16:creationId xmlns:a16="http://schemas.microsoft.com/office/drawing/2014/main" id="{10C12811-B6D5-19A4-A87C-D6295D661DE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17905" y="2272030"/>
            <a:ext cx="1436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问题背景</a:t>
            </a:r>
          </a:p>
        </p:txBody>
      </p:sp>
      <p:grpSp>
        <p:nvGrpSpPr>
          <p:cNvPr id="27" name="Group 45">
            <a:extLst>
              <a:ext uri="{FF2B5EF4-FFF2-40B4-BE49-F238E27FC236}">
                <a16:creationId xmlns:a16="http://schemas.microsoft.com/office/drawing/2014/main" id="{C3BCE305-F37F-EFBD-9E59-FC05A38863C2}"/>
              </a:ext>
            </a:extLst>
          </p:cNvPr>
          <p:cNvGrpSpPr/>
          <p:nvPr/>
        </p:nvGrpSpPr>
        <p:grpSpPr>
          <a:xfrm>
            <a:off x="2454155" y="4305702"/>
            <a:ext cx="334901" cy="488391"/>
            <a:chOff x="8156575" y="3984625"/>
            <a:chExt cx="342900" cy="500063"/>
          </a:xfrm>
          <a:solidFill>
            <a:schemeClr val="bg1"/>
          </a:solidFill>
        </p:grpSpPr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E45B5751-0B28-F34F-E799-F4C9EA437BF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156575" y="3984625"/>
              <a:ext cx="312738" cy="30163"/>
            </a:xfrm>
            <a:custGeom>
              <a:avLst/>
              <a:gdLst>
                <a:gd name="T0" fmla="*/ 83 w 83"/>
                <a:gd name="T1" fmla="*/ 4 h 8"/>
                <a:gd name="T2" fmla="*/ 79 w 83"/>
                <a:gd name="T3" fmla="*/ 8 h 8"/>
                <a:gd name="T4" fmla="*/ 4 w 83"/>
                <a:gd name="T5" fmla="*/ 8 h 8"/>
                <a:gd name="T6" fmla="*/ 0 w 83"/>
                <a:gd name="T7" fmla="*/ 4 h 8"/>
                <a:gd name="T8" fmla="*/ 0 w 83"/>
                <a:gd name="T9" fmla="*/ 4 h 8"/>
                <a:gd name="T10" fmla="*/ 4 w 83"/>
                <a:gd name="T11" fmla="*/ 0 h 8"/>
                <a:gd name="T12" fmla="*/ 79 w 83"/>
                <a:gd name="T13" fmla="*/ 0 h 8"/>
                <a:gd name="T14" fmla="*/ 83 w 83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">
                  <a:moveTo>
                    <a:pt x="83" y="4"/>
                  </a:moveTo>
                  <a:cubicBezTo>
                    <a:pt x="83" y="6"/>
                    <a:pt x="81" y="8"/>
                    <a:pt x="7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3" y="2"/>
                    <a:pt x="8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chemeClr val="bg1">
                    <a:lumMod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B0203938-3DF5-75AF-FFB4-025BF3592F54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340725" y="4322763"/>
              <a:ext cx="158750" cy="161925"/>
            </a:xfrm>
            <a:custGeom>
              <a:avLst/>
              <a:gdLst>
                <a:gd name="T0" fmla="*/ 21 w 42"/>
                <a:gd name="T1" fmla="*/ 43 h 43"/>
                <a:gd name="T2" fmla="*/ 0 w 42"/>
                <a:gd name="T3" fmla="*/ 21 h 43"/>
                <a:gd name="T4" fmla="*/ 21 w 42"/>
                <a:gd name="T5" fmla="*/ 0 h 43"/>
                <a:gd name="T6" fmla="*/ 42 w 42"/>
                <a:gd name="T7" fmla="*/ 21 h 43"/>
                <a:gd name="T8" fmla="*/ 21 w 42"/>
                <a:gd name="T9" fmla="*/ 43 h 43"/>
                <a:gd name="T10" fmla="*/ 31 w 42"/>
                <a:gd name="T11" fmla="*/ 21 h 43"/>
                <a:gd name="T12" fmla="*/ 21 w 42"/>
                <a:gd name="T13" fmla="*/ 11 h 43"/>
                <a:gd name="T14" fmla="*/ 10 w 42"/>
                <a:gd name="T15" fmla="*/ 21 h 43"/>
                <a:gd name="T16" fmla="*/ 21 w 42"/>
                <a:gd name="T17" fmla="*/ 32 h 43"/>
                <a:gd name="T18" fmla="*/ 31 w 42"/>
                <a:gd name="T1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1" y="43"/>
                  </a:moveTo>
                  <a:cubicBezTo>
                    <a:pt x="9" y="43"/>
                    <a:pt x="0" y="33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2" y="10"/>
                    <a:pt x="42" y="21"/>
                  </a:cubicBezTo>
                  <a:cubicBezTo>
                    <a:pt x="42" y="33"/>
                    <a:pt x="33" y="43"/>
                    <a:pt x="21" y="43"/>
                  </a:cubicBezTo>
                  <a:close/>
                  <a:moveTo>
                    <a:pt x="31" y="21"/>
                  </a:moveTo>
                  <a:cubicBezTo>
                    <a:pt x="31" y="16"/>
                    <a:pt x="27" y="11"/>
                    <a:pt x="21" y="11"/>
                  </a:cubicBezTo>
                  <a:cubicBezTo>
                    <a:pt x="15" y="11"/>
                    <a:pt x="10" y="16"/>
                    <a:pt x="10" y="21"/>
                  </a:cubicBezTo>
                  <a:cubicBezTo>
                    <a:pt x="10" y="27"/>
                    <a:pt x="15" y="32"/>
                    <a:pt x="21" y="32"/>
                  </a:cubicBezTo>
                  <a:cubicBezTo>
                    <a:pt x="27" y="32"/>
                    <a:pt x="31" y="27"/>
                    <a:pt x="3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chemeClr val="bg1">
                    <a:lumMod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" name="Freeform 48">
              <a:extLst>
                <a:ext uri="{FF2B5EF4-FFF2-40B4-BE49-F238E27FC236}">
                  <a16:creationId xmlns:a16="http://schemas.microsoft.com/office/drawing/2014/main" id="{788E171D-D587-8392-6C3C-EA6F31375022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156575" y="4044950"/>
              <a:ext cx="312738" cy="304800"/>
            </a:xfrm>
            <a:custGeom>
              <a:avLst/>
              <a:gdLst>
                <a:gd name="T0" fmla="*/ 64 w 83"/>
                <a:gd name="T1" fmla="*/ 0 h 81"/>
                <a:gd name="T2" fmla="*/ 19 w 83"/>
                <a:gd name="T3" fmla="*/ 0 h 81"/>
                <a:gd name="T4" fmla="*/ 0 w 83"/>
                <a:gd name="T5" fmla="*/ 0 h 81"/>
                <a:gd name="T6" fmla="*/ 0 w 83"/>
                <a:gd name="T7" fmla="*/ 19 h 81"/>
                <a:gd name="T8" fmla="*/ 0 w 83"/>
                <a:gd name="T9" fmla="*/ 31 h 81"/>
                <a:gd name="T10" fmla="*/ 0 w 83"/>
                <a:gd name="T11" fmla="*/ 33 h 81"/>
                <a:gd name="T12" fmla="*/ 0 w 83"/>
                <a:gd name="T13" fmla="*/ 33 h 81"/>
                <a:gd name="T14" fmla="*/ 19 w 83"/>
                <a:gd name="T15" fmla="*/ 50 h 81"/>
                <a:gd name="T16" fmla="*/ 31 w 83"/>
                <a:gd name="T17" fmla="*/ 50 h 81"/>
                <a:gd name="T18" fmla="*/ 43 w 83"/>
                <a:gd name="T19" fmla="*/ 81 h 81"/>
                <a:gd name="T20" fmla="*/ 70 w 83"/>
                <a:gd name="T21" fmla="*/ 65 h 81"/>
                <a:gd name="T22" fmla="*/ 56 w 83"/>
                <a:gd name="T23" fmla="*/ 50 h 81"/>
                <a:gd name="T24" fmla="*/ 64 w 83"/>
                <a:gd name="T25" fmla="*/ 50 h 81"/>
                <a:gd name="T26" fmla="*/ 83 w 83"/>
                <a:gd name="T27" fmla="*/ 33 h 81"/>
                <a:gd name="T28" fmla="*/ 83 w 83"/>
                <a:gd name="T29" fmla="*/ 33 h 81"/>
                <a:gd name="T30" fmla="*/ 83 w 83"/>
                <a:gd name="T31" fmla="*/ 31 h 81"/>
                <a:gd name="T32" fmla="*/ 83 w 83"/>
                <a:gd name="T33" fmla="*/ 19 h 81"/>
                <a:gd name="T34" fmla="*/ 83 w 83"/>
                <a:gd name="T35" fmla="*/ 0 h 81"/>
                <a:gd name="T36" fmla="*/ 64 w 83"/>
                <a:gd name="T37" fmla="*/ 0 h 81"/>
                <a:gd name="T38" fmla="*/ 41 w 83"/>
                <a:gd name="T39" fmla="*/ 15 h 81"/>
                <a:gd name="T40" fmla="*/ 52 w 83"/>
                <a:gd name="T41" fmla="*/ 25 h 81"/>
                <a:gd name="T42" fmla="*/ 41 w 83"/>
                <a:gd name="T43" fmla="*/ 35 h 81"/>
                <a:gd name="T44" fmla="*/ 31 w 83"/>
                <a:gd name="T45" fmla="*/ 25 h 81"/>
                <a:gd name="T46" fmla="*/ 41 w 83"/>
                <a:gd name="T4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" h="81">
                  <a:moveTo>
                    <a:pt x="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43"/>
                    <a:pt x="9" y="50"/>
                    <a:pt x="19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8" y="72"/>
                    <a:pt x="58" y="66"/>
                    <a:pt x="70" y="6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74" y="50"/>
                    <a:pt x="82" y="43"/>
                    <a:pt x="83" y="33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64" y="0"/>
                  </a:lnTo>
                  <a:close/>
                  <a:moveTo>
                    <a:pt x="41" y="15"/>
                  </a:moveTo>
                  <a:cubicBezTo>
                    <a:pt x="47" y="15"/>
                    <a:pt x="52" y="19"/>
                    <a:pt x="52" y="25"/>
                  </a:cubicBezTo>
                  <a:cubicBezTo>
                    <a:pt x="52" y="31"/>
                    <a:pt x="47" y="35"/>
                    <a:pt x="41" y="35"/>
                  </a:cubicBezTo>
                  <a:cubicBezTo>
                    <a:pt x="36" y="35"/>
                    <a:pt x="31" y="31"/>
                    <a:pt x="31" y="25"/>
                  </a:cubicBezTo>
                  <a:cubicBezTo>
                    <a:pt x="31" y="19"/>
                    <a:pt x="36" y="15"/>
                    <a:pt x="4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chemeClr val="bg1">
                    <a:lumMod val="50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793C9-26A8-46E6-49E8-1A41249173FA}"/>
              </a:ext>
            </a:extLst>
          </p:cNvPr>
          <p:cNvSpPr/>
          <p:nvPr/>
        </p:nvSpPr>
        <p:spPr>
          <a:xfrm>
            <a:off x="0" y="1318786"/>
            <a:ext cx="12192000" cy="4087007"/>
          </a:xfrm>
          <a:prstGeom prst="rect">
            <a:avLst/>
          </a:prstGeom>
          <a:solidFill>
            <a:srgbClr val="7366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BA0E63-15BE-EB3E-280C-25F77820BBA0}"/>
              </a:ext>
            </a:extLst>
          </p:cNvPr>
          <p:cNvSpPr/>
          <p:nvPr/>
        </p:nvSpPr>
        <p:spPr>
          <a:xfrm>
            <a:off x="3190404" y="1626534"/>
            <a:ext cx="5403674" cy="4729484"/>
          </a:xfrm>
          <a:prstGeom prst="rect">
            <a:avLst/>
          </a:prstGeom>
          <a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9">
            <a:extLst>
              <a:ext uri="{FF2B5EF4-FFF2-40B4-BE49-F238E27FC236}">
                <a16:creationId xmlns:a16="http://schemas.microsoft.com/office/drawing/2014/main" id="{CE4FD27E-2E72-7753-C2D9-0D24ABF59661}"/>
              </a:ext>
            </a:extLst>
          </p:cNvPr>
          <p:cNvSpPr/>
          <p:nvPr/>
        </p:nvSpPr>
        <p:spPr>
          <a:xfrm>
            <a:off x="1946011" y="2935603"/>
            <a:ext cx="1905000" cy="292359"/>
          </a:xfrm>
          <a:custGeom>
            <a:avLst/>
            <a:gdLst>
              <a:gd name="connsiteX0" fmla="*/ 0 w 1905000"/>
              <a:gd name="connsiteY0" fmla="*/ 0 h 292359"/>
              <a:gd name="connsiteX1" fmla="*/ 1905000 w 1905000"/>
              <a:gd name="connsiteY1" fmla="*/ 0 h 292359"/>
              <a:gd name="connsiteX2" fmla="*/ 1905000 w 1905000"/>
              <a:gd name="connsiteY2" fmla="*/ 292359 h 292359"/>
              <a:gd name="connsiteX3" fmla="*/ 0 w 1905000"/>
              <a:gd name="connsiteY3" fmla="*/ 292359 h 292359"/>
              <a:gd name="connsiteX4" fmla="*/ 0 w 1905000"/>
              <a:gd name="connsiteY4" fmla="*/ 0 h 292359"/>
              <a:gd name="connsiteX0" fmla="*/ 1905000 w 1996440"/>
              <a:gd name="connsiteY0" fmla="*/ 0 h 292359"/>
              <a:gd name="connsiteX1" fmla="*/ 1905000 w 1996440"/>
              <a:gd name="connsiteY1" fmla="*/ 292359 h 292359"/>
              <a:gd name="connsiteX2" fmla="*/ 0 w 1996440"/>
              <a:gd name="connsiteY2" fmla="*/ 292359 h 292359"/>
              <a:gd name="connsiteX3" fmla="*/ 0 w 1996440"/>
              <a:gd name="connsiteY3" fmla="*/ 0 h 292359"/>
              <a:gd name="connsiteX4" fmla="*/ 1996440 w 1996440"/>
              <a:gd name="connsiteY4" fmla="*/ 91440 h 292359"/>
              <a:gd name="connsiteX0" fmla="*/ 1905000 w 1996440"/>
              <a:gd name="connsiteY0" fmla="*/ 292359 h 292359"/>
              <a:gd name="connsiteX1" fmla="*/ 0 w 1996440"/>
              <a:gd name="connsiteY1" fmla="*/ 292359 h 292359"/>
              <a:gd name="connsiteX2" fmla="*/ 0 w 1996440"/>
              <a:gd name="connsiteY2" fmla="*/ 0 h 292359"/>
              <a:gd name="connsiteX3" fmla="*/ 1996440 w 1996440"/>
              <a:gd name="connsiteY3" fmla="*/ 91440 h 292359"/>
              <a:gd name="connsiteX0" fmla="*/ 1905000 w 1905000"/>
              <a:gd name="connsiteY0" fmla="*/ 292359 h 292359"/>
              <a:gd name="connsiteX1" fmla="*/ 0 w 1905000"/>
              <a:gd name="connsiteY1" fmla="*/ 292359 h 292359"/>
              <a:gd name="connsiteX2" fmla="*/ 0 w 1905000"/>
              <a:gd name="connsiteY2" fmla="*/ 0 h 29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0" h="292359">
                <a:moveTo>
                  <a:pt x="1905000" y="292359"/>
                </a:moveTo>
                <a:lnTo>
                  <a:pt x="0" y="292359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rgbClr val="9B1E11"/>
            </a:solidFill>
            <a:prstDash val="solid"/>
            <a:miter lim="800000"/>
            <a:headEnd type="oval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DB24F9-E1D4-F28F-7448-B53915E556EF}"/>
              </a:ext>
            </a:extLst>
          </p:cNvPr>
          <p:cNvSpPr/>
          <p:nvPr/>
        </p:nvSpPr>
        <p:spPr>
          <a:xfrm>
            <a:off x="1141900" y="2347119"/>
            <a:ext cx="1608222" cy="593237"/>
          </a:xfrm>
          <a:prstGeom prst="rect">
            <a:avLst/>
          </a:prstGeom>
          <a:solidFill>
            <a:srgbClr val="9B1E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zh-CN" altLang="en-US" sz="2000" b="1" kern="0" dirty="0">
                <a:solidFill>
                  <a:srgbClr val="FFFFFF"/>
                </a:solidFill>
                <a:latin typeface="Arial"/>
                <a:ea typeface="微软雅黑"/>
              </a:rPr>
              <a:t>减少网络传输是压力</a:t>
            </a:r>
          </a:p>
        </p:txBody>
      </p:sp>
      <p:sp>
        <p:nvSpPr>
          <p:cNvPr id="13" name="矩形 9">
            <a:extLst>
              <a:ext uri="{FF2B5EF4-FFF2-40B4-BE49-F238E27FC236}">
                <a16:creationId xmlns:a16="http://schemas.microsoft.com/office/drawing/2014/main" id="{AFC8B64E-115C-F9DF-EB40-FA2B68CF2B7E}"/>
              </a:ext>
            </a:extLst>
          </p:cNvPr>
          <p:cNvSpPr/>
          <p:nvPr/>
        </p:nvSpPr>
        <p:spPr>
          <a:xfrm flipV="1">
            <a:off x="1946011" y="4818159"/>
            <a:ext cx="1905000" cy="288348"/>
          </a:xfrm>
          <a:custGeom>
            <a:avLst/>
            <a:gdLst>
              <a:gd name="connsiteX0" fmla="*/ 0 w 1905000"/>
              <a:gd name="connsiteY0" fmla="*/ 0 h 292359"/>
              <a:gd name="connsiteX1" fmla="*/ 1905000 w 1905000"/>
              <a:gd name="connsiteY1" fmla="*/ 0 h 292359"/>
              <a:gd name="connsiteX2" fmla="*/ 1905000 w 1905000"/>
              <a:gd name="connsiteY2" fmla="*/ 292359 h 292359"/>
              <a:gd name="connsiteX3" fmla="*/ 0 w 1905000"/>
              <a:gd name="connsiteY3" fmla="*/ 292359 h 292359"/>
              <a:gd name="connsiteX4" fmla="*/ 0 w 1905000"/>
              <a:gd name="connsiteY4" fmla="*/ 0 h 292359"/>
              <a:gd name="connsiteX0" fmla="*/ 1905000 w 1996440"/>
              <a:gd name="connsiteY0" fmla="*/ 0 h 292359"/>
              <a:gd name="connsiteX1" fmla="*/ 1905000 w 1996440"/>
              <a:gd name="connsiteY1" fmla="*/ 292359 h 292359"/>
              <a:gd name="connsiteX2" fmla="*/ 0 w 1996440"/>
              <a:gd name="connsiteY2" fmla="*/ 292359 h 292359"/>
              <a:gd name="connsiteX3" fmla="*/ 0 w 1996440"/>
              <a:gd name="connsiteY3" fmla="*/ 0 h 292359"/>
              <a:gd name="connsiteX4" fmla="*/ 1996440 w 1996440"/>
              <a:gd name="connsiteY4" fmla="*/ 91440 h 292359"/>
              <a:gd name="connsiteX0" fmla="*/ 1905000 w 1996440"/>
              <a:gd name="connsiteY0" fmla="*/ 292359 h 292359"/>
              <a:gd name="connsiteX1" fmla="*/ 0 w 1996440"/>
              <a:gd name="connsiteY1" fmla="*/ 292359 h 292359"/>
              <a:gd name="connsiteX2" fmla="*/ 0 w 1996440"/>
              <a:gd name="connsiteY2" fmla="*/ 0 h 292359"/>
              <a:gd name="connsiteX3" fmla="*/ 1996440 w 1996440"/>
              <a:gd name="connsiteY3" fmla="*/ 91440 h 292359"/>
              <a:gd name="connsiteX0" fmla="*/ 1905000 w 1905000"/>
              <a:gd name="connsiteY0" fmla="*/ 292359 h 292359"/>
              <a:gd name="connsiteX1" fmla="*/ 0 w 1905000"/>
              <a:gd name="connsiteY1" fmla="*/ 292359 h 292359"/>
              <a:gd name="connsiteX2" fmla="*/ 0 w 1905000"/>
              <a:gd name="connsiteY2" fmla="*/ 0 h 29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0" h="292359">
                <a:moveTo>
                  <a:pt x="1905000" y="292359"/>
                </a:moveTo>
                <a:lnTo>
                  <a:pt x="0" y="292359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rgbClr val="9B1E11"/>
            </a:solidFill>
            <a:prstDash val="solid"/>
            <a:miter lim="800000"/>
            <a:headEnd type="oval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C5EA3A-71DA-1AEB-65F3-97B488B34E69}"/>
              </a:ext>
            </a:extLst>
          </p:cNvPr>
          <p:cNvSpPr/>
          <p:nvPr/>
        </p:nvSpPr>
        <p:spPr>
          <a:xfrm>
            <a:off x="1141900" y="5111611"/>
            <a:ext cx="1608222" cy="621156"/>
          </a:xfrm>
          <a:prstGeom prst="rect">
            <a:avLst/>
          </a:prstGeom>
          <a:solidFill>
            <a:srgbClr val="9B1E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rgbClr val="FFFFFF"/>
                </a:solidFill>
                <a:latin typeface="Arial"/>
                <a:ea typeface="微软雅黑"/>
              </a:rPr>
              <a:t>开源软件</a:t>
            </a:r>
            <a:endParaRPr lang="en-US" altLang="zh-CN" sz="2000" b="1" kern="0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6FFE9B02-273D-56EE-BE56-F17E86DA4C04}"/>
              </a:ext>
            </a:extLst>
          </p:cNvPr>
          <p:cNvSpPr/>
          <p:nvPr/>
        </p:nvSpPr>
        <p:spPr>
          <a:xfrm flipH="1">
            <a:off x="8392207" y="1913488"/>
            <a:ext cx="1904314" cy="407209"/>
          </a:xfrm>
          <a:custGeom>
            <a:avLst/>
            <a:gdLst>
              <a:gd name="connsiteX0" fmla="*/ 0 w 1905000"/>
              <a:gd name="connsiteY0" fmla="*/ 0 h 292359"/>
              <a:gd name="connsiteX1" fmla="*/ 1905000 w 1905000"/>
              <a:gd name="connsiteY1" fmla="*/ 0 h 292359"/>
              <a:gd name="connsiteX2" fmla="*/ 1905000 w 1905000"/>
              <a:gd name="connsiteY2" fmla="*/ 292359 h 292359"/>
              <a:gd name="connsiteX3" fmla="*/ 0 w 1905000"/>
              <a:gd name="connsiteY3" fmla="*/ 292359 h 292359"/>
              <a:gd name="connsiteX4" fmla="*/ 0 w 1905000"/>
              <a:gd name="connsiteY4" fmla="*/ 0 h 292359"/>
              <a:gd name="connsiteX0" fmla="*/ 1905000 w 1996440"/>
              <a:gd name="connsiteY0" fmla="*/ 0 h 292359"/>
              <a:gd name="connsiteX1" fmla="*/ 1905000 w 1996440"/>
              <a:gd name="connsiteY1" fmla="*/ 292359 h 292359"/>
              <a:gd name="connsiteX2" fmla="*/ 0 w 1996440"/>
              <a:gd name="connsiteY2" fmla="*/ 292359 h 292359"/>
              <a:gd name="connsiteX3" fmla="*/ 0 w 1996440"/>
              <a:gd name="connsiteY3" fmla="*/ 0 h 292359"/>
              <a:gd name="connsiteX4" fmla="*/ 1996440 w 1996440"/>
              <a:gd name="connsiteY4" fmla="*/ 91440 h 292359"/>
              <a:gd name="connsiteX0" fmla="*/ 1905000 w 1996440"/>
              <a:gd name="connsiteY0" fmla="*/ 292359 h 292359"/>
              <a:gd name="connsiteX1" fmla="*/ 0 w 1996440"/>
              <a:gd name="connsiteY1" fmla="*/ 292359 h 292359"/>
              <a:gd name="connsiteX2" fmla="*/ 0 w 1996440"/>
              <a:gd name="connsiteY2" fmla="*/ 0 h 292359"/>
              <a:gd name="connsiteX3" fmla="*/ 1996440 w 1996440"/>
              <a:gd name="connsiteY3" fmla="*/ 91440 h 292359"/>
              <a:gd name="connsiteX0" fmla="*/ 1905000 w 1905000"/>
              <a:gd name="connsiteY0" fmla="*/ 292359 h 292359"/>
              <a:gd name="connsiteX1" fmla="*/ 0 w 1905000"/>
              <a:gd name="connsiteY1" fmla="*/ 292359 h 292359"/>
              <a:gd name="connsiteX2" fmla="*/ 0 w 1905000"/>
              <a:gd name="connsiteY2" fmla="*/ 0 h 29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0" h="292359">
                <a:moveTo>
                  <a:pt x="1905000" y="292359"/>
                </a:moveTo>
                <a:lnTo>
                  <a:pt x="0" y="292359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rgbClr val="9B1E11"/>
            </a:solidFill>
            <a:prstDash val="solid"/>
            <a:miter lim="800000"/>
            <a:headEnd type="oval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27C8BE-49BA-FD4E-EF03-E16D9BF9B96F}"/>
              </a:ext>
            </a:extLst>
          </p:cNvPr>
          <p:cNvSpPr/>
          <p:nvPr/>
        </p:nvSpPr>
        <p:spPr>
          <a:xfrm>
            <a:off x="9402944" y="1320251"/>
            <a:ext cx="1778320" cy="593237"/>
          </a:xfrm>
          <a:prstGeom prst="rect">
            <a:avLst/>
          </a:prstGeom>
          <a:solidFill>
            <a:srgbClr val="9B1E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zh-CN" altLang="en-US" sz="2000" b="1" kern="0" dirty="0">
                <a:solidFill>
                  <a:srgbClr val="FFFFFF"/>
                </a:solidFill>
                <a:latin typeface="Arial"/>
                <a:ea typeface="微软雅黑"/>
              </a:rPr>
              <a:t>全面的数据保护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矩形 9">
            <a:extLst>
              <a:ext uri="{FF2B5EF4-FFF2-40B4-BE49-F238E27FC236}">
                <a16:creationId xmlns:a16="http://schemas.microsoft.com/office/drawing/2014/main" id="{1D593293-D59E-96C2-6849-74EFEAF92791}"/>
              </a:ext>
            </a:extLst>
          </p:cNvPr>
          <p:cNvSpPr/>
          <p:nvPr/>
        </p:nvSpPr>
        <p:spPr>
          <a:xfrm flipH="1">
            <a:off x="8455029" y="5448053"/>
            <a:ext cx="1037386" cy="90765"/>
          </a:xfrm>
          <a:custGeom>
            <a:avLst/>
            <a:gdLst>
              <a:gd name="connsiteX0" fmla="*/ 0 w 1905000"/>
              <a:gd name="connsiteY0" fmla="*/ 0 h 292359"/>
              <a:gd name="connsiteX1" fmla="*/ 1905000 w 1905000"/>
              <a:gd name="connsiteY1" fmla="*/ 0 h 292359"/>
              <a:gd name="connsiteX2" fmla="*/ 1905000 w 1905000"/>
              <a:gd name="connsiteY2" fmla="*/ 292359 h 292359"/>
              <a:gd name="connsiteX3" fmla="*/ 0 w 1905000"/>
              <a:gd name="connsiteY3" fmla="*/ 292359 h 292359"/>
              <a:gd name="connsiteX4" fmla="*/ 0 w 1905000"/>
              <a:gd name="connsiteY4" fmla="*/ 0 h 292359"/>
              <a:gd name="connsiteX0" fmla="*/ 1905000 w 1996440"/>
              <a:gd name="connsiteY0" fmla="*/ 0 h 292359"/>
              <a:gd name="connsiteX1" fmla="*/ 1905000 w 1996440"/>
              <a:gd name="connsiteY1" fmla="*/ 292359 h 292359"/>
              <a:gd name="connsiteX2" fmla="*/ 0 w 1996440"/>
              <a:gd name="connsiteY2" fmla="*/ 292359 h 292359"/>
              <a:gd name="connsiteX3" fmla="*/ 0 w 1996440"/>
              <a:gd name="connsiteY3" fmla="*/ 0 h 292359"/>
              <a:gd name="connsiteX4" fmla="*/ 1996440 w 1996440"/>
              <a:gd name="connsiteY4" fmla="*/ 91440 h 292359"/>
              <a:gd name="connsiteX0" fmla="*/ 1905000 w 1996440"/>
              <a:gd name="connsiteY0" fmla="*/ 292359 h 292359"/>
              <a:gd name="connsiteX1" fmla="*/ 0 w 1996440"/>
              <a:gd name="connsiteY1" fmla="*/ 292359 h 292359"/>
              <a:gd name="connsiteX2" fmla="*/ 0 w 1996440"/>
              <a:gd name="connsiteY2" fmla="*/ 0 h 292359"/>
              <a:gd name="connsiteX3" fmla="*/ 1996440 w 1996440"/>
              <a:gd name="connsiteY3" fmla="*/ 91440 h 292359"/>
              <a:gd name="connsiteX0" fmla="*/ 1905000 w 1905000"/>
              <a:gd name="connsiteY0" fmla="*/ 292359 h 292359"/>
              <a:gd name="connsiteX1" fmla="*/ 0 w 1905000"/>
              <a:gd name="connsiteY1" fmla="*/ 292359 h 292359"/>
              <a:gd name="connsiteX2" fmla="*/ 0 w 1905000"/>
              <a:gd name="connsiteY2" fmla="*/ 0 h 292359"/>
              <a:gd name="connsiteX0" fmla="*/ 1905000 w 1905000"/>
              <a:gd name="connsiteY0" fmla="*/ 0 h 0"/>
              <a:gd name="connsiteX1" fmla="*/ 0 w 1905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0">
                <a:moveTo>
                  <a:pt x="1905000" y="0"/>
                </a:move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rgbClr val="9B1E11"/>
            </a:solidFill>
            <a:prstDash val="solid"/>
            <a:miter lim="800000"/>
            <a:headEnd type="oval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8DCB944-7FD4-F977-9B2C-45D04D6E1391}"/>
              </a:ext>
            </a:extLst>
          </p:cNvPr>
          <p:cNvSpPr/>
          <p:nvPr/>
        </p:nvSpPr>
        <p:spPr>
          <a:xfrm>
            <a:off x="9492416" y="5180611"/>
            <a:ext cx="1608222" cy="593237"/>
          </a:xfrm>
          <a:prstGeom prst="rect">
            <a:avLst/>
          </a:prstGeom>
          <a:solidFill>
            <a:srgbClr val="9B1E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zh-CN" altLang="en-US" sz="2000" b="1" kern="0" dirty="0">
                <a:solidFill>
                  <a:srgbClr val="FFFFFF"/>
                </a:solidFill>
                <a:latin typeface="Arial"/>
                <a:ea typeface="微软雅黑"/>
              </a:rPr>
              <a:t>自动化的角色转换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72D2AF71-448A-7CE4-6EA8-EDC3C1F0B158}"/>
              </a:ext>
            </a:extLst>
          </p:cNvPr>
          <p:cNvSpPr/>
          <p:nvPr/>
        </p:nvSpPr>
        <p:spPr>
          <a:xfrm flipH="1">
            <a:off x="8340906" y="3828399"/>
            <a:ext cx="1955617" cy="261457"/>
          </a:xfrm>
          <a:custGeom>
            <a:avLst/>
            <a:gdLst>
              <a:gd name="connsiteX0" fmla="*/ 0 w 1905000"/>
              <a:gd name="connsiteY0" fmla="*/ 0 h 292359"/>
              <a:gd name="connsiteX1" fmla="*/ 1905000 w 1905000"/>
              <a:gd name="connsiteY1" fmla="*/ 0 h 292359"/>
              <a:gd name="connsiteX2" fmla="*/ 1905000 w 1905000"/>
              <a:gd name="connsiteY2" fmla="*/ 292359 h 292359"/>
              <a:gd name="connsiteX3" fmla="*/ 0 w 1905000"/>
              <a:gd name="connsiteY3" fmla="*/ 292359 h 292359"/>
              <a:gd name="connsiteX4" fmla="*/ 0 w 1905000"/>
              <a:gd name="connsiteY4" fmla="*/ 0 h 292359"/>
              <a:gd name="connsiteX0" fmla="*/ 1905000 w 1996440"/>
              <a:gd name="connsiteY0" fmla="*/ 0 h 292359"/>
              <a:gd name="connsiteX1" fmla="*/ 1905000 w 1996440"/>
              <a:gd name="connsiteY1" fmla="*/ 292359 h 292359"/>
              <a:gd name="connsiteX2" fmla="*/ 0 w 1996440"/>
              <a:gd name="connsiteY2" fmla="*/ 292359 h 292359"/>
              <a:gd name="connsiteX3" fmla="*/ 0 w 1996440"/>
              <a:gd name="connsiteY3" fmla="*/ 0 h 292359"/>
              <a:gd name="connsiteX4" fmla="*/ 1996440 w 1996440"/>
              <a:gd name="connsiteY4" fmla="*/ 91440 h 292359"/>
              <a:gd name="connsiteX0" fmla="*/ 1905000 w 1996440"/>
              <a:gd name="connsiteY0" fmla="*/ 292359 h 292359"/>
              <a:gd name="connsiteX1" fmla="*/ 0 w 1996440"/>
              <a:gd name="connsiteY1" fmla="*/ 292359 h 292359"/>
              <a:gd name="connsiteX2" fmla="*/ 0 w 1996440"/>
              <a:gd name="connsiteY2" fmla="*/ 0 h 292359"/>
              <a:gd name="connsiteX3" fmla="*/ 1996440 w 1996440"/>
              <a:gd name="connsiteY3" fmla="*/ 91440 h 292359"/>
              <a:gd name="connsiteX0" fmla="*/ 1905000 w 1905000"/>
              <a:gd name="connsiteY0" fmla="*/ 292359 h 292359"/>
              <a:gd name="connsiteX1" fmla="*/ 0 w 1905000"/>
              <a:gd name="connsiteY1" fmla="*/ 292359 h 292359"/>
              <a:gd name="connsiteX2" fmla="*/ 0 w 1905000"/>
              <a:gd name="connsiteY2" fmla="*/ 0 h 29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0" h="292359">
                <a:moveTo>
                  <a:pt x="1905000" y="292359"/>
                </a:moveTo>
                <a:lnTo>
                  <a:pt x="0" y="292359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rgbClr val="9B1E11"/>
            </a:solidFill>
            <a:prstDash val="solid"/>
            <a:miter lim="800000"/>
            <a:headEnd type="oval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3A4D6C0-CBAB-F228-4D49-346F14F868F9}"/>
              </a:ext>
            </a:extLst>
          </p:cNvPr>
          <p:cNvSpPr/>
          <p:nvPr/>
        </p:nvSpPr>
        <p:spPr>
          <a:xfrm>
            <a:off x="9492416" y="3235162"/>
            <a:ext cx="1608222" cy="593237"/>
          </a:xfrm>
          <a:prstGeom prst="rect">
            <a:avLst/>
          </a:prstGeom>
          <a:solidFill>
            <a:srgbClr val="9B1E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zh-CN" altLang="en-US" sz="2000" b="1" kern="0" dirty="0">
                <a:solidFill>
                  <a:srgbClr val="FFFFFF"/>
                </a:solidFill>
                <a:latin typeface="Arial"/>
                <a:ea typeface="微软雅黑"/>
              </a:rPr>
              <a:t>灾难恢复及高可用性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矩形 47">
            <a:extLst>
              <a:ext uri="{FF2B5EF4-FFF2-40B4-BE49-F238E27FC236}">
                <a16:creationId xmlns:a16="http://schemas.microsoft.com/office/drawing/2014/main" id="{BFFA7138-8C75-C0D5-2B55-EFE7E0639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8800" y="2293613"/>
            <a:ext cx="2364360" cy="54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 algn="r" defTabSz="914332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kern="0" dirty="0">
                <a:solidFill>
                  <a:srgbClr val="FFFFFF">
                    <a:lumMod val="95000"/>
                  </a:srgbClr>
                </a:solidFill>
              </a:rPr>
              <a:t>最大保护的级别下，可以做到零数据丢失</a:t>
            </a:r>
            <a:endParaRPr lang="zh-CN" altLang="en-US" sz="1400" kern="0" dirty="0">
              <a:solidFill>
                <a:srgbClr val="FFFFFF">
                  <a:lumMod val="95000"/>
                </a:srgbClr>
              </a:solidFill>
              <a:sym typeface="微软雅黑" pitchFamily="34" charset="-122"/>
            </a:endParaRPr>
          </a:p>
        </p:txBody>
      </p:sp>
      <p:sp>
        <p:nvSpPr>
          <p:cNvPr id="25" name="矩形 47">
            <a:extLst>
              <a:ext uri="{FF2B5EF4-FFF2-40B4-BE49-F238E27FC236}">
                <a16:creationId xmlns:a16="http://schemas.microsoft.com/office/drawing/2014/main" id="{96A61C1C-E3BC-4AA6-9F04-C168D27A8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8800" y="5806260"/>
            <a:ext cx="2364360" cy="54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 algn="r" defTabSz="914332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kern="0" dirty="0">
                <a:solidFill>
                  <a:srgbClr val="1F1F1F">
                    <a:lumMod val="75000"/>
                    <a:lumOff val="25000"/>
                  </a:srgbClr>
                </a:solidFill>
              </a:rPr>
              <a:t>启用</a:t>
            </a:r>
            <a:r>
              <a:rPr lang="en-US" altLang="zh-CN" sz="1400" kern="0" dirty="0">
                <a:solidFill>
                  <a:srgbClr val="1F1F1F">
                    <a:lumMod val="75000"/>
                    <a:lumOff val="25000"/>
                  </a:srgbClr>
                </a:solidFill>
              </a:rPr>
              <a:t>fast-start failover-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F1F1F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减少停机时间</a:t>
            </a:r>
          </a:p>
        </p:txBody>
      </p:sp>
      <p:sp>
        <p:nvSpPr>
          <p:cNvPr id="26" name="矩形 47">
            <a:extLst>
              <a:ext uri="{FF2B5EF4-FFF2-40B4-BE49-F238E27FC236}">
                <a16:creationId xmlns:a16="http://schemas.microsoft.com/office/drawing/2014/main" id="{C9414A6B-8B24-8C95-748F-0392B7811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8800" y="4207101"/>
            <a:ext cx="2533550" cy="54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 algn="r" defTabSz="914332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kern="0" dirty="0">
                <a:solidFill>
                  <a:srgbClr val="FFFFFF">
                    <a:lumMod val="95000"/>
                  </a:srgbClr>
                </a:solidFill>
                <a:sym typeface="微软雅黑" pitchFamily="34" charset="-122"/>
              </a:rPr>
              <a:t>通信中断，</a:t>
            </a:r>
            <a:r>
              <a:rPr lang="zh-CN" altLang="en-US" sz="1400" kern="0" noProof="0" dirty="0">
                <a:solidFill>
                  <a:srgbClr val="FFFFFF">
                    <a:lumMod val="95000"/>
                  </a:srgbClr>
                </a:solidFill>
                <a:sym typeface="微软雅黑" pitchFamily="34" charset="-122"/>
              </a:rPr>
              <a:t>归档文件</a:t>
            </a:r>
            <a:r>
              <a:rPr lang="en-US" altLang="zh-CN" sz="1400" kern="0" dirty="0">
                <a:solidFill>
                  <a:srgbClr val="FFFFFF">
                    <a:lumMod val="95000"/>
                  </a:srgbClr>
                </a:solidFill>
                <a:sym typeface="微软雅黑" pitchFamily="34" charset="-122"/>
              </a:rPr>
              <a:t>&gt;GAP</a:t>
            </a:r>
            <a:r>
              <a:rPr lang="zh-CN" altLang="en-US" sz="1400" kern="0" dirty="0">
                <a:solidFill>
                  <a:srgbClr val="FFFFFF">
                    <a:lumMod val="95000"/>
                  </a:srgbClr>
                </a:solidFill>
                <a:sym typeface="微软雅黑" pitchFamily="34" charset="-122"/>
              </a:rPr>
              <a:t>，自动传输，</a:t>
            </a:r>
            <a:r>
              <a:rPr lang="zh-CN" altLang="en-US" sz="1400" kern="0" dirty="0">
                <a:solidFill>
                  <a:srgbClr val="FFFFFF">
                    <a:lumMod val="95000"/>
                  </a:srgbClr>
                </a:solidFill>
              </a:rPr>
              <a:t>实现主备库的同步</a:t>
            </a:r>
            <a:endParaRPr lang="zh-CN" altLang="en-US" sz="1400" kern="0" dirty="0">
              <a:solidFill>
                <a:srgbClr val="FFFFFF">
                  <a:lumMod val="95000"/>
                </a:srgbClr>
              </a:solidFill>
              <a:sym typeface="微软雅黑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036B28C-B378-53D5-A0CF-0698207C2F76}"/>
              </a:ext>
            </a:extLst>
          </p:cNvPr>
          <p:cNvSpPr/>
          <p:nvPr/>
        </p:nvSpPr>
        <p:spPr>
          <a:xfrm>
            <a:off x="6178122" y="3760447"/>
            <a:ext cx="1876179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Dataguard</a:t>
            </a:r>
            <a:endParaRPr lang="en-US" altLang="zh-CN" sz="24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730E131-7B6E-7B7F-9F7B-A0A1085B0BAF}"/>
              </a:ext>
            </a:extLst>
          </p:cNvPr>
          <p:cNvSpPr/>
          <p:nvPr/>
        </p:nvSpPr>
        <p:spPr>
          <a:xfrm>
            <a:off x="3782300" y="3710960"/>
            <a:ext cx="1566703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Rsync</a:t>
            </a:r>
            <a:endParaRPr lang="en-US" altLang="zh-CN" sz="24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BB9291B-A354-2675-DF9A-585C982AD4C5}"/>
              </a:ext>
            </a:extLst>
          </p:cNvPr>
          <p:cNvSpPr/>
          <p:nvPr/>
        </p:nvSpPr>
        <p:spPr>
          <a:xfrm>
            <a:off x="4714468" y="3732544"/>
            <a:ext cx="1876179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+</a:t>
            </a:r>
          </a:p>
        </p:txBody>
      </p:sp>
      <p:sp>
        <p:nvSpPr>
          <p:cNvPr id="52" name="矩形 47">
            <a:extLst>
              <a:ext uri="{FF2B5EF4-FFF2-40B4-BE49-F238E27FC236}">
                <a16:creationId xmlns:a16="http://schemas.microsoft.com/office/drawing/2014/main" id="{3BF63775-4930-9388-2354-C84AB1487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76" y="3428065"/>
            <a:ext cx="2169333" cy="31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 algn="r" defTabSz="914332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kern="0" dirty="0">
                <a:solidFill>
                  <a:srgbClr val="FFFFFF">
                    <a:lumMod val="95000"/>
                  </a:srgbClr>
                </a:solidFill>
                <a:sym typeface="微软雅黑" pitchFamily="34" charset="-122"/>
              </a:rPr>
              <a:t>文件差异同步</a:t>
            </a:r>
          </a:p>
        </p:txBody>
      </p:sp>
      <p:sp>
        <p:nvSpPr>
          <p:cNvPr id="53" name="矩形 47">
            <a:extLst>
              <a:ext uri="{FF2B5EF4-FFF2-40B4-BE49-F238E27FC236}">
                <a16:creationId xmlns:a16="http://schemas.microsoft.com/office/drawing/2014/main" id="{B898AFDA-4B84-0A82-F90D-1DBB3B2A3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609" y="5826817"/>
            <a:ext cx="1061977" cy="31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 algn="r" defTabSz="914332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kern="0" dirty="0">
                <a:solidFill>
                  <a:srgbClr val="1F1F1F">
                    <a:lumMod val="75000"/>
                    <a:lumOff val="25000"/>
                  </a:srgbClr>
                </a:solidFill>
                <a:sym typeface="微软雅黑" pitchFamily="34" charset="-122"/>
              </a:rPr>
              <a:t>版权问题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24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1BDB09C1-A034-10A7-1CD5-669371F53EAF}"/>
              </a:ext>
            </a:extLst>
          </p:cNvPr>
          <p:cNvSpPr txBox="1"/>
          <p:nvPr/>
        </p:nvSpPr>
        <p:spPr>
          <a:xfrm>
            <a:off x="5638800" y="2974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277799D7-29EE-E90E-54A5-A6CAF7E14D2C}"/>
              </a:ext>
            </a:extLst>
          </p:cNvPr>
          <p:cNvSpPr txBox="1">
            <a:spLocks/>
          </p:cNvSpPr>
          <p:nvPr/>
        </p:nvSpPr>
        <p:spPr>
          <a:xfrm>
            <a:off x="0" y="492478"/>
            <a:ext cx="12192000" cy="9812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项目效益呈现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40BB5B7-BBD2-F535-C827-CCA65C891ABA}"/>
              </a:ext>
            </a:extLst>
          </p:cNvPr>
          <p:cNvGrpSpPr/>
          <p:nvPr/>
        </p:nvGrpSpPr>
        <p:grpSpPr>
          <a:xfrm>
            <a:off x="5881255" y="1098363"/>
            <a:ext cx="6310745" cy="5759637"/>
            <a:chOff x="5881255" y="0"/>
            <a:chExt cx="6310745" cy="685800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0CE3CE-E249-EF9D-1034-5275B27AD594}"/>
                </a:ext>
              </a:extLst>
            </p:cNvPr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rgbClr val="9B1E1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35A84B3-0270-42A5-1D16-543AC114639C}"/>
                </a:ext>
              </a:extLst>
            </p:cNvPr>
            <p:cNvGrpSpPr/>
            <p:nvPr/>
          </p:nvGrpSpPr>
          <p:grpSpPr>
            <a:xfrm>
              <a:off x="5881255" y="3214255"/>
              <a:ext cx="429491" cy="429491"/>
              <a:chOff x="5881255" y="3280123"/>
              <a:chExt cx="429491" cy="429491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D49004E4-4B5E-B403-F7B3-94D68DEF8A3C}"/>
                  </a:ext>
                </a:extLst>
              </p:cNvPr>
              <p:cNvSpPr/>
              <p:nvPr/>
            </p:nvSpPr>
            <p:spPr>
              <a:xfrm>
                <a:off x="5881255" y="3280123"/>
                <a:ext cx="429491" cy="429491"/>
              </a:xfrm>
              <a:prstGeom prst="ellipse">
                <a:avLst/>
              </a:prstGeom>
              <a:solidFill>
                <a:srgbClr val="9B1E1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7F7B252-7708-609C-04FA-1A544FC4B7E5}"/>
                  </a:ext>
                </a:extLst>
              </p:cNvPr>
              <p:cNvSpPr/>
              <p:nvPr/>
            </p:nvSpPr>
            <p:spPr>
              <a:xfrm>
                <a:off x="5954387" y="3353255"/>
                <a:ext cx="283226" cy="283226"/>
              </a:xfrm>
              <a:prstGeom prst="ellipse">
                <a:avLst/>
              </a:prstGeom>
              <a:solidFill>
                <a:srgbClr val="F2F2F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C358359F-AC2D-5C7B-18BD-002187C7BB96}"/>
              </a:ext>
            </a:extLst>
          </p:cNvPr>
          <p:cNvSpPr/>
          <p:nvPr/>
        </p:nvSpPr>
        <p:spPr>
          <a:xfrm>
            <a:off x="1856509" y="1675486"/>
            <a:ext cx="2382982" cy="174567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89FC08C-E817-94AD-F087-C090BBE5F5B5}"/>
              </a:ext>
            </a:extLst>
          </p:cNvPr>
          <p:cNvSpPr/>
          <p:nvPr/>
        </p:nvSpPr>
        <p:spPr>
          <a:xfrm>
            <a:off x="7952509" y="1675486"/>
            <a:ext cx="2382982" cy="1745673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F6D31F0-2CE3-D193-519E-D07C28F8C7D5}"/>
              </a:ext>
            </a:extLst>
          </p:cNvPr>
          <p:cNvGrpSpPr/>
          <p:nvPr/>
        </p:nvGrpSpPr>
        <p:grpSpPr>
          <a:xfrm>
            <a:off x="2066299" y="3676489"/>
            <a:ext cx="536359" cy="536359"/>
            <a:chOff x="2133354" y="3788238"/>
            <a:chExt cx="536359" cy="536359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4B80ECC-19A0-7D29-2211-C946BE04D552}"/>
                </a:ext>
              </a:extLst>
            </p:cNvPr>
            <p:cNvSpPr/>
            <p:nvPr/>
          </p:nvSpPr>
          <p:spPr>
            <a:xfrm>
              <a:off x="2133354" y="3788238"/>
              <a:ext cx="536359" cy="536359"/>
            </a:xfrm>
            <a:prstGeom prst="rect">
              <a:avLst/>
            </a:prstGeom>
            <a:solidFill>
              <a:srgbClr val="9B1E1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68609B1-4ADC-2E80-D9F6-9DD8FDE34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4731" y="3904750"/>
              <a:ext cx="353604" cy="303335"/>
              <a:chOff x="5084763" y="971548"/>
              <a:chExt cx="323854" cy="277813"/>
            </a:xfrm>
            <a:solidFill>
              <a:srgbClr val="FFFFFF"/>
            </a:solidFill>
          </p:grpSpPr>
          <p:sp>
            <p:nvSpPr>
              <p:cNvPr id="52" name="Freeform 301">
                <a:extLst>
                  <a:ext uri="{FF2B5EF4-FFF2-40B4-BE49-F238E27FC236}">
                    <a16:creationId xmlns:a16="http://schemas.microsoft.com/office/drawing/2014/main" id="{13D3D520-6D90-6E93-DDD4-07B0C813F0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29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" name="Freeform 302">
                <a:extLst>
                  <a:ext uri="{FF2B5EF4-FFF2-40B4-BE49-F238E27FC236}">
                    <a16:creationId xmlns:a16="http://schemas.microsoft.com/office/drawing/2014/main" id="{1395AF32-9A23-810B-A45C-99AEB0A104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73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" name="Freeform 303">
                <a:extLst>
                  <a:ext uri="{FF2B5EF4-FFF2-40B4-BE49-F238E27FC236}">
                    <a16:creationId xmlns:a16="http://schemas.microsoft.com/office/drawing/2014/main" id="{1157608F-0764-56BF-8AA1-13259BCA5B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569A85A-1B56-4BC5-F84D-1744551689C0}"/>
              </a:ext>
            </a:extLst>
          </p:cNvPr>
          <p:cNvGrpSpPr/>
          <p:nvPr/>
        </p:nvGrpSpPr>
        <p:grpSpPr>
          <a:xfrm>
            <a:off x="3493342" y="3676489"/>
            <a:ext cx="536359" cy="536359"/>
            <a:chOff x="3560397" y="3788238"/>
            <a:chExt cx="536359" cy="536359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6D2A40B-E09E-32EE-057F-4BFBC5BD5B03}"/>
                </a:ext>
              </a:extLst>
            </p:cNvPr>
            <p:cNvSpPr/>
            <p:nvPr/>
          </p:nvSpPr>
          <p:spPr>
            <a:xfrm>
              <a:off x="3560397" y="3788238"/>
              <a:ext cx="536359" cy="536359"/>
            </a:xfrm>
            <a:prstGeom prst="rect">
              <a:avLst/>
            </a:prstGeom>
            <a:solidFill>
              <a:srgbClr val="9B1E1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8034C254-85F5-09D6-1178-2406DD8D2E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97443" y="3905461"/>
              <a:ext cx="262266" cy="301912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1763841-A0D5-6C56-1C47-822961445A38}"/>
              </a:ext>
            </a:extLst>
          </p:cNvPr>
          <p:cNvGrpSpPr/>
          <p:nvPr/>
        </p:nvGrpSpPr>
        <p:grpSpPr>
          <a:xfrm>
            <a:off x="2779820" y="3676489"/>
            <a:ext cx="536359" cy="536359"/>
            <a:chOff x="2846876" y="3788238"/>
            <a:chExt cx="536359" cy="536359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76D471C-442E-F563-3F99-F19D425631A2}"/>
                </a:ext>
              </a:extLst>
            </p:cNvPr>
            <p:cNvSpPr/>
            <p:nvPr/>
          </p:nvSpPr>
          <p:spPr>
            <a:xfrm>
              <a:off x="2846876" y="3788238"/>
              <a:ext cx="536359" cy="536359"/>
            </a:xfrm>
            <a:prstGeom prst="rect">
              <a:avLst/>
            </a:prstGeom>
            <a:solidFill>
              <a:srgbClr val="9B1E1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Freeform 206">
              <a:extLst>
                <a:ext uri="{FF2B5EF4-FFF2-40B4-BE49-F238E27FC236}">
                  <a16:creationId xmlns:a16="http://schemas.microsoft.com/office/drawing/2014/main" id="{F9B03C33-280D-10C5-C626-696B226B13A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86885" y="3901068"/>
              <a:ext cx="201967" cy="310698"/>
            </a:xfrm>
            <a:custGeom>
              <a:avLst/>
              <a:gdLst>
                <a:gd name="T0" fmla="*/ 56 w 133"/>
                <a:gd name="T1" fmla="*/ 0 h 246"/>
                <a:gd name="T2" fmla="*/ 121 w 133"/>
                <a:gd name="T3" fmla="*/ 0 h 246"/>
                <a:gd name="T4" fmla="*/ 121 w 133"/>
                <a:gd name="T5" fmla="*/ 41 h 246"/>
                <a:gd name="T6" fmla="*/ 108 w 133"/>
                <a:gd name="T7" fmla="*/ 41 h 246"/>
                <a:gd name="T8" fmla="*/ 133 w 133"/>
                <a:gd name="T9" fmla="*/ 202 h 246"/>
                <a:gd name="T10" fmla="*/ 90 w 133"/>
                <a:gd name="T11" fmla="*/ 246 h 246"/>
                <a:gd name="T12" fmla="*/ 41 w 133"/>
                <a:gd name="T13" fmla="*/ 205 h 246"/>
                <a:gd name="T14" fmla="*/ 56 w 133"/>
                <a:gd name="T15" fmla="*/ 116 h 246"/>
                <a:gd name="T16" fmla="*/ 11 w 133"/>
                <a:gd name="T17" fmla="*/ 155 h 246"/>
                <a:gd name="T18" fmla="*/ 0 w 133"/>
                <a:gd name="T19" fmla="*/ 140 h 246"/>
                <a:gd name="T20" fmla="*/ 64 w 133"/>
                <a:gd name="T21" fmla="*/ 71 h 246"/>
                <a:gd name="T22" fmla="*/ 69 w 133"/>
                <a:gd name="T23" fmla="*/ 41 h 246"/>
                <a:gd name="T24" fmla="*/ 56 w 133"/>
                <a:gd name="T25" fmla="*/ 41 h 246"/>
                <a:gd name="T26" fmla="*/ 56 w 133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46">
                  <a:moveTo>
                    <a:pt x="56" y="0"/>
                  </a:moveTo>
                  <a:lnTo>
                    <a:pt x="121" y="0"/>
                  </a:lnTo>
                  <a:lnTo>
                    <a:pt x="121" y="41"/>
                  </a:lnTo>
                  <a:lnTo>
                    <a:pt x="108" y="41"/>
                  </a:lnTo>
                  <a:lnTo>
                    <a:pt x="133" y="202"/>
                  </a:lnTo>
                  <a:lnTo>
                    <a:pt x="90" y="246"/>
                  </a:lnTo>
                  <a:lnTo>
                    <a:pt x="41" y="205"/>
                  </a:lnTo>
                  <a:lnTo>
                    <a:pt x="56" y="116"/>
                  </a:lnTo>
                  <a:lnTo>
                    <a:pt x="11" y="155"/>
                  </a:lnTo>
                  <a:lnTo>
                    <a:pt x="0" y="140"/>
                  </a:lnTo>
                  <a:lnTo>
                    <a:pt x="64" y="71"/>
                  </a:lnTo>
                  <a:lnTo>
                    <a:pt x="69" y="41"/>
                  </a:lnTo>
                  <a:lnTo>
                    <a:pt x="56" y="4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E78527C-2554-F593-70ED-F37F3A39A69B}"/>
              </a:ext>
            </a:extLst>
          </p:cNvPr>
          <p:cNvGrpSpPr/>
          <p:nvPr/>
        </p:nvGrpSpPr>
        <p:grpSpPr>
          <a:xfrm>
            <a:off x="8162299" y="3676489"/>
            <a:ext cx="536359" cy="536359"/>
            <a:chOff x="2133354" y="3788238"/>
            <a:chExt cx="536359" cy="53635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D1A9374-337D-6CD8-E0AF-64B05C32C16F}"/>
                </a:ext>
              </a:extLst>
            </p:cNvPr>
            <p:cNvSpPr/>
            <p:nvPr/>
          </p:nvSpPr>
          <p:spPr>
            <a:xfrm>
              <a:off x="2133354" y="3788238"/>
              <a:ext cx="536359" cy="536359"/>
            </a:xfrm>
            <a:prstGeom prst="rect">
              <a:avLst/>
            </a:prstGeom>
            <a:solidFill>
              <a:srgbClr val="7366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066E1C-C472-FCA4-B3D8-03EBA9AA64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4731" y="3904750"/>
              <a:ext cx="353604" cy="303335"/>
              <a:chOff x="5084763" y="971548"/>
              <a:chExt cx="323854" cy="277813"/>
            </a:xfrm>
            <a:solidFill>
              <a:srgbClr val="FFFFFF"/>
            </a:solidFill>
          </p:grpSpPr>
          <p:sp>
            <p:nvSpPr>
              <p:cNvPr id="64" name="Freeform 301">
                <a:extLst>
                  <a:ext uri="{FF2B5EF4-FFF2-40B4-BE49-F238E27FC236}">
                    <a16:creationId xmlns:a16="http://schemas.microsoft.com/office/drawing/2014/main" id="{2479D984-2410-CC48-46E8-4F66B5B6F8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29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5" name="Freeform 302">
                <a:extLst>
                  <a:ext uri="{FF2B5EF4-FFF2-40B4-BE49-F238E27FC236}">
                    <a16:creationId xmlns:a16="http://schemas.microsoft.com/office/drawing/2014/main" id="{83D91F24-281F-7BAF-404F-5D18C514B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73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6" name="Freeform 303">
                <a:extLst>
                  <a:ext uri="{FF2B5EF4-FFF2-40B4-BE49-F238E27FC236}">
                    <a16:creationId xmlns:a16="http://schemas.microsoft.com/office/drawing/2014/main" id="{543AB3E5-E84B-514E-BC89-614939F8F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D44D535-78EC-FEA9-EBED-5CA4216061D7}"/>
              </a:ext>
            </a:extLst>
          </p:cNvPr>
          <p:cNvGrpSpPr/>
          <p:nvPr/>
        </p:nvGrpSpPr>
        <p:grpSpPr>
          <a:xfrm>
            <a:off x="9589342" y="3676489"/>
            <a:ext cx="536359" cy="536359"/>
            <a:chOff x="3560397" y="3788238"/>
            <a:chExt cx="536359" cy="536359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1FFF827E-5914-B0CE-E59A-2CFD2E17F001}"/>
                </a:ext>
              </a:extLst>
            </p:cNvPr>
            <p:cNvSpPr/>
            <p:nvPr/>
          </p:nvSpPr>
          <p:spPr>
            <a:xfrm>
              <a:off x="3560397" y="3788238"/>
              <a:ext cx="536359" cy="536359"/>
            </a:xfrm>
            <a:prstGeom prst="rect">
              <a:avLst/>
            </a:prstGeom>
            <a:solidFill>
              <a:srgbClr val="7366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83DCDF4C-B7BA-D75D-6D10-52E2B70F1AB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97443" y="3905461"/>
              <a:ext cx="262266" cy="301912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9F03EF8-4977-422E-3276-1DA233CD5527}"/>
              </a:ext>
            </a:extLst>
          </p:cNvPr>
          <p:cNvGrpSpPr/>
          <p:nvPr/>
        </p:nvGrpSpPr>
        <p:grpSpPr>
          <a:xfrm>
            <a:off x="8875820" y="3676489"/>
            <a:ext cx="536359" cy="536359"/>
            <a:chOff x="2846876" y="3788238"/>
            <a:chExt cx="536359" cy="536359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ED82245-199D-5459-72FF-7D5DAAB24CEA}"/>
                </a:ext>
              </a:extLst>
            </p:cNvPr>
            <p:cNvSpPr/>
            <p:nvPr/>
          </p:nvSpPr>
          <p:spPr>
            <a:xfrm>
              <a:off x="2846876" y="3788238"/>
              <a:ext cx="536359" cy="536359"/>
            </a:xfrm>
            <a:prstGeom prst="rect">
              <a:avLst/>
            </a:prstGeom>
            <a:solidFill>
              <a:srgbClr val="7366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2" name="Freeform 206">
              <a:extLst>
                <a:ext uri="{FF2B5EF4-FFF2-40B4-BE49-F238E27FC236}">
                  <a16:creationId xmlns:a16="http://schemas.microsoft.com/office/drawing/2014/main" id="{37B7C17C-69C6-DE4A-2C18-C85D238419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86885" y="3901068"/>
              <a:ext cx="201967" cy="310698"/>
            </a:xfrm>
            <a:custGeom>
              <a:avLst/>
              <a:gdLst>
                <a:gd name="T0" fmla="*/ 56 w 133"/>
                <a:gd name="T1" fmla="*/ 0 h 246"/>
                <a:gd name="T2" fmla="*/ 121 w 133"/>
                <a:gd name="T3" fmla="*/ 0 h 246"/>
                <a:gd name="T4" fmla="*/ 121 w 133"/>
                <a:gd name="T5" fmla="*/ 41 h 246"/>
                <a:gd name="T6" fmla="*/ 108 w 133"/>
                <a:gd name="T7" fmla="*/ 41 h 246"/>
                <a:gd name="T8" fmla="*/ 133 w 133"/>
                <a:gd name="T9" fmla="*/ 202 h 246"/>
                <a:gd name="T10" fmla="*/ 90 w 133"/>
                <a:gd name="T11" fmla="*/ 246 h 246"/>
                <a:gd name="T12" fmla="*/ 41 w 133"/>
                <a:gd name="T13" fmla="*/ 205 h 246"/>
                <a:gd name="T14" fmla="*/ 56 w 133"/>
                <a:gd name="T15" fmla="*/ 116 h 246"/>
                <a:gd name="T16" fmla="*/ 11 w 133"/>
                <a:gd name="T17" fmla="*/ 155 h 246"/>
                <a:gd name="T18" fmla="*/ 0 w 133"/>
                <a:gd name="T19" fmla="*/ 140 h 246"/>
                <a:gd name="T20" fmla="*/ 64 w 133"/>
                <a:gd name="T21" fmla="*/ 71 h 246"/>
                <a:gd name="T22" fmla="*/ 69 w 133"/>
                <a:gd name="T23" fmla="*/ 41 h 246"/>
                <a:gd name="T24" fmla="*/ 56 w 133"/>
                <a:gd name="T25" fmla="*/ 41 h 246"/>
                <a:gd name="T26" fmla="*/ 56 w 133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46">
                  <a:moveTo>
                    <a:pt x="56" y="0"/>
                  </a:moveTo>
                  <a:lnTo>
                    <a:pt x="121" y="0"/>
                  </a:lnTo>
                  <a:lnTo>
                    <a:pt x="121" y="41"/>
                  </a:lnTo>
                  <a:lnTo>
                    <a:pt x="108" y="41"/>
                  </a:lnTo>
                  <a:lnTo>
                    <a:pt x="133" y="202"/>
                  </a:lnTo>
                  <a:lnTo>
                    <a:pt x="90" y="246"/>
                  </a:lnTo>
                  <a:lnTo>
                    <a:pt x="41" y="205"/>
                  </a:lnTo>
                  <a:lnTo>
                    <a:pt x="56" y="116"/>
                  </a:lnTo>
                  <a:lnTo>
                    <a:pt x="11" y="155"/>
                  </a:lnTo>
                  <a:lnTo>
                    <a:pt x="0" y="140"/>
                  </a:lnTo>
                  <a:lnTo>
                    <a:pt x="64" y="71"/>
                  </a:lnTo>
                  <a:lnTo>
                    <a:pt x="69" y="41"/>
                  </a:lnTo>
                  <a:lnTo>
                    <a:pt x="56" y="4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73" name="TextBox 11">
            <a:extLst>
              <a:ext uri="{FF2B5EF4-FFF2-40B4-BE49-F238E27FC236}">
                <a16:creationId xmlns:a16="http://schemas.microsoft.com/office/drawing/2014/main" id="{F01CE42D-DC0F-7989-17DB-AC9373C29033}"/>
              </a:ext>
            </a:extLst>
          </p:cNvPr>
          <p:cNvSpPr txBox="1"/>
          <p:nvPr/>
        </p:nvSpPr>
        <p:spPr>
          <a:xfrm>
            <a:off x="1164290" y="4422324"/>
            <a:ext cx="3767421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2">
              <a:lnSpc>
                <a:spcPct val="125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1F1F1F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相对于客户：通过利用成熟的技术手段，完善了客户数据安全保障，减少了客户因故障导致的中断生产的时间，从而减少故障造成的损失，并且避免客户数据造成非人为的丢失。</a:t>
            </a: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CE258043-A671-4985-CD38-8A09AC724B7E}"/>
              </a:ext>
            </a:extLst>
          </p:cNvPr>
          <p:cNvSpPr txBox="1"/>
          <p:nvPr/>
        </p:nvSpPr>
        <p:spPr>
          <a:xfrm>
            <a:off x="7260290" y="4422324"/>
            <a:ext cx="3767421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2">
              <a:lnSpc>
                <a:spcPct val="125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相对于部门：给部门内部积累了搭建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rsync+dataguard</a:t>
            </a:r>
            <a:r>
              <a:rPr lang="zh-CN" altLang="en-US" sz="14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的经验，形成内部文档，为以后的同事做为参考。</a:t>
            </a:r>
          </a:p>
        </p:txBody>
      </p:sp>
      <p:sp>
        <p:nvSpPr>
          <p:cNvPr id="19" name="koppt-箭头">
            <a:extLst>
              <a:ext uri="{FF2B5EF4-FFF2-40B4-BE49-F238E27FC236}">
                <a16:creationId xmlns:a16="http://schemas.microsoft.com/office/drawing/2014/main" id="{EBE8DD9C-DDA1-2F8A-1569-C4AD7CCB8298}"/>
              </a:ext>
            </a:extLst>
          </p:cNvPr>
          <p:cNvSpPr/>
          <p:nvPr/>
        </p:nvSpPr>
        <p:spPr>
          <a:xfrm flipV="1">
            <a:off x="232971" y="5534608"/>
            <a:ext cx="5212350" cy="612216"/>
          </a:xfrm>
          <a:prstGeom prst="rightArrow">
            <a:avLst>
              <a:gd name="adj1" fmla="val 59925"/>
              <a:gd name="adj2" fmla="val 63896"/>
            </a:avLst>
          </a:prstGeom>
          <a:solidFill>
            <a:srgbClr val="262626"/>
          </a:solidFill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0" marR="0" lvl="0" indent="0" algn="ctr" defTabSz="41076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1" name="koppt-箭头">
            <a:extLst>
              <a:ext uri="{FF2B5EF4-FFF2-40B4-BE49-F238E27FC236}">
                <a16:creationId xmlns:a16="http://schemas.microsoft.com/office/drawing/2014/main" id="{6614668E-F3C9-CE59-A4E6-BD9865589D74}"/>
              </a:ext>
            </a:extLst>
          </p:cNvPr>
          <p:cNvSpPr/>
          <p:nvPr/>
        </p:nvSpPr>
        <p:spPr>
          <a:xfrm flipV="1">
            <a:off x="2108535" y="6115886"/>
            <a:ext cx="3314414" cy="612216"/>
          </a:xfrm>
          <a:prstGeom prst="rightArrow">
            <a:avLst>
              <a:gd name="adj1" fmla="val 59925"/>
              <a:gd name="adj2" fmla="val 63896"/>
            </a:avLst>
          </a:prstGeom>
          <a:solidFill>
            <a:srgbClr val="A01013"/>
          </a:solidFill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0" marR="0" lvl="0" indent="0" algn="ctr" defTabSz="41076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2" name="koppt-文本框">
            <a:extLst>
              <a:ext uri="{FF2B5EF4-FFF2-40B4-BE49-F238E27FC236}">
                <a16:creationId xmlns:a16="http://schemas.microsoft.com/office/drawing/2014/main" id="{67BA8727-DCDE-81EB-D49C-B08988C108D3}"/>
              </a:ext>
            </a:extLst>
          </p:cNvPr>
          <p:cNvSpPr/>
          <p:nvPr/>
        </p:nvSpPr>
        <p:spPr>
          <a:xfrm rot="10800000" flipV="1">
            <a:off x="1937783" y="5619795"/>
            <a:ext cx="2991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停机两天，损失大概两百万</a:t>
            </a:r>
            <a:endParaRPr lang="en-US" altLang="zh-CN" sz="1200" dirty="0">
              <a:solidFill>
                <a:srgbClr val="FFFFFF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3" name="koppt-文本框">
            <a:extLst>
              <a:ext uri="{FF2B5EF4-FFF2-40B4-BE49-F238E27FC236}">
                <a16:creationId xmlns:a16="http://schemas.microsoft.com/office/drawing/2014/main" id="{72AD6053-9F0E-1001-3C0B-9DCF2F9733BB}"/>
              </a:ext>
            </a:extLst>
          </p:cNvPr>
          <p:cNvSpPr/>
          <p:nvPr/>
        </p:nvSpPr>
        <p:spPr>
          <a:xfrm rot="10800000" flipV="1">
            <a:off x="2034352" y="6215733"/>
            <a:ext cx="313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停机</a:t>
            </a:r>
            <a:r>
              <a:rPr lang="en-US" altLang="zh-CN" b="1" dirty="0">
                <a:solidFill>
                  <a:srgbClr val="FFFFFF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FFFFFF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小时，损失大概三四万</a:t>
            </a:r>
            <a:endParaRPr lang="en-US" altLang="zh-CN" sz="1200" dirty="0">
              <a:solidFill>
                <a:srgbClr val="FFFFFF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0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9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73" grpId="0"/>
          <p:bldP spid="7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9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73" grpId="0"/>
          <p:bldP spid="7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8A9D29-F8A2-5758-0A65-5336C66AB6B8}"/>
              </a:ext>
            </a:extLst>
          </p:cNvPr>
          <p:cNvSpPr txBox="1"/>
          <p:nvPr/>
        </p:nvSpPr>
        <p:spPr>
          <a:xfrm>
            <a:off x="252547" y="1764716"/>
            <a:ext cx="6788915" cy="16065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8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广东天波信息技术股份有限公司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问题背景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：客户经常反馈系统卡顿，数据库主机进程占用了大量的内存，出现高负载。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E656FA-D2A4-DD7F-0B01-9048BD7AE2CF}"/>
              </a:ext>
            </a:extLst>
          </p:cNvPr>
          <p:cNvSpPr txBox="1"/>
          <p:nvPr/>
        </p:nvSpPr>
        <p:spPr>
          <a:xfrm>
            <a:off x="200296" y="4471910"/>
            <a:ext cx="117914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安装产品：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T100 V3.0 </a:t>
            </a:r>
          </a:p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状况：用户数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110u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，全天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小时使用系统。上线近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年，随着数据量的增长，系统越来越慢。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BE9266-BD0D-4E8C-0695-EE8A780C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06" y="2142397"/>
            <a:ext cx="4938954" cy="1885950"/>
          </a:xfrm>
          <a:prstGeom prst="rect">
            <a:avLst/>
          </a:prstGeom>
        </p:spPr>
      </p:pic>
      <p:sp>
        <p:nvSpPr>
          <p:cNvPr id="5" name="椭圆 14">
            <a:extLst>
              <a:ext uri="{FF2B5EF4-FFF2-40B4-BE49-F238E27FC236}">
                <a16:creationId xmlns:a16="http://schemas.microsoft.com/office/drawing/2014/main" id="{8F23BA85-13FD-DADD-197D-427604FE7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47" y="628460"/>
            <a:ext cx="742950" cy="7429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77A75E-B452-060B-DEA3-F1DF5E877587}"/>
              </a:ext>
            </a:extLst>
          </p:cNvPr>
          <p:cNvSpPr txBox="1"/>
          <p:nvPr/>
        </p:nvSpPr>
        <p:spPr>
          <a:xfrm>
            <a:off x="995497" y="770065"/>
            <a:ext cx="3951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工作呈现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综合能力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6510584-78B3-9CD3-AFE9-9BB80E37B066}"/>
              </a:ext>
            </a:extLst>
          </p:cNvPr>
          <p:cNvSpPr/>
          <p:nvPr/>
        </p:nvSpPr>
        <p:spPr>
          <a:xfrm>
            <a:off x="385897" y="770700"/>
            <a:ext cx="476885" cy="459740"/>
          </a:xfrm>
          <a:custGeom>
            <a:avLst/>
            <a:gdLst>
              <a:gd name="connsiteX0" fmla="*/ 87400 w 338138"/>
              <a:gd name="connsiteY0" fmla="*/ 185737 h 325437"/>
              <a:gd name="connsiteX1" fmla="*/ 90049 w 338138"/>
              <a:gd name="connsiteY1" fmla="*/ 185737 h 325437"/>
              <a:gd name="connsiteX2" fmla="*/ 92697 w 338138"/>
              <a:gd name="connsiteY2" fmla="*/ 187043 h 325437"/>
              <a:gd name="connsiteX3" fmla="*/ 119182 w 338138"/>
              <a:gd name="connsiteY3" fmla="*/ 198793 h 325437"/>
              <a:gd name="connsiteX4" fmla="*/ 121831 w 338138"/>
              <a:gd name="connsiteY4" fmla="*/ 201405 h 325437"/>
              <a:gd name="connsiteX5" fmla="*/ 131101 w 338138"/>
              <a:gd name="connsiteY5" fmla="*/ 226211 h 325437"/>
              <a:gd name="connsiteX6" fmla="*/ 141694 w 338138"/>
              <a:gd name="connsiteY6" fmla="*/ 201405 h 325437"/>
              <a:gd name="connsiteX7" fmla="*/ 144343 w 338138"/>
              <a:gd name="connsiteY7" fmla="*/ 198793 h 325437"/>
              <a:gd name="connsiteX8" fmla="*/ 170828 w 338138"/>
              <a:gd name="connsiteY8" fmla="*/ 187043 h 325437"/>
              <a:gd name="connsiteX9" fmla="*/ 173476 w 338138"/>
              <a:gd name="connsiteY9" fmla="*/ 185737 h 325437"/>
              <a:gd name="connsiteX10" fmla="*/ 176125 w 338138"/>
              <a:gd name="connsiteY10" fmla="*/ 185737 h 325437"/>
              <a:gd name="connsiteX11" fmla="*/ 237040 w 338138"/>
              <a:gd name="connsiteY11" fmla="*/ 219683 h 325437"/>
              <a:gd name="connsiteX12" fmla="*/ 263525 w 338138"/>
              <a:gd name="connsiteY12" fmla="*/ 281047 h 325437"/>
              <a:gd name="connsiteX13" fmla="*/ 263525 w 338138"/>
              <a:gd name="connsiteY13" fmla="*/ 283658 h 325437"/>
              <a:gd name="connsiteX14" fmla="*/ 131101 w 338138"/>
              <a:gd name="connsiteY14" fmla="*/ 325437 h 325437"/>
              <a:gd name="connsiteX15" fmla="*/ 0 w 338138"/>
              <a:gd name="connsiteY15" fmla="*/ 283658 h 325437"/>
              <a:gd name="connsiteX16" fmla="*/ 0 w 338138"/>
              <a:gd name="connsiteY16" fmla="*/ 281047 h 325437"/>
              <a:gd name="connsiteX17" fmla="*/ 26485 w 338138"/>
              <a:gd name="connsiteY17" fmla="*/ 219683 h 325437"/>
              <a:gd name="connsiteX18" fmla="*/ 87400 w 338138"/>
              <a:gd name="connsiteY18" fmla="*/ 185737 h 325437"/>
              <a:gd name="connsiteX19" fmla="*/ 131108 w 338138"/>
              <a:gd name="connsiteY19" fmla="*/ 25400 h 325437"/>
              <a:gd name="connsiteX20" fmla="*/ 186098 w 338138"/>
              <a:gd name="connsiteY20" fmla="*/ 46600 h 325437"/>
              <a:gd name="connsiteX21" fmla="*/ 195263 w 338138"/>
              <a:gd name="connsiteY21" fmla="*/ 77075 h 325437"/>
              <a:gd name="connsiteX22" fmla="*/ 191335 w 338138"/>
              <a:gd name="connsiteY22" fmla="*/ 89000 h 325437"/>
              <a:gd name="connsiteX23" fmla="*/ 191335 w 338138"/>
              <a:gd name="connsiteY23" fmla="*/ 135375 h 325437"/>
              <a:gd name="connsiteX24" fmla="*/ 192645 w 338138"/>
              <a:gd name="connsiteY24" fmla="*/ 143325 h 325437"/>
              <a:gd name="connsiteX25" fmla="*/ 157294 w 338138"/>
              <a:gd name="connsiteY25" fmla="*/ 145975 h 325437"/>
              <a:gd name="connsiteX26" fmla="*/ 153366 w 338138"/>
              <a:gd name="connsiteY26" fmla="*/ 145975 h 325437"/>
              <a:gd name="connsiteX27" fmla="*/ 141583 w 338138"/>
              <a:gd name="connsiteY27" fmla="*/ 142000 h 325437"/>
              <a:gd name="connsiteX28" fmla="*/ 128490 w 338138"/>
              <a:gd name="connsiteY28" fmla="*/ 142000 h 325437"/>
              <a:gd name="connsiteX29" fmla="*/ 110160 w 338138"/>
              <a:gd name="connsiteY29" fmla="*/ 159225 h 325437"/>
              <a:gd name="connsiteX30" fmla="*/ 128490 w 338138"/>
              <a:gd name="connsiteY30" fmla="*/ 177775 h 325437"/>
              <a:gd name="connsiteX31" fmla="*/ 141583 w 338138"/>
              <a:gd name="connsiteY31" fmla="*/ 177775 h 325437"/>
              <a:gd name="connsiteX32" fmla="*/ 152057 w 338138"/>
              <a:gd name="connsiteY32" fmla="*/ 173800 h 325437"/>
              <a:gd name="connsiteX33" fmla="*/ 157294 w 338138"/>
              <a:gd name="connsiteY33" fmla="*/ 173800 h 325437"/>
              <a:gd name="connsiteX34" fmla="*/ 174315 w 338138"/>
              <a:gd name="connsiteY34" fmla="*/ 173800 h 325437"/>
              <a:gd name="connsiteX35" fmla="*/ 131108 w 338138"/>
              <a:gd name="connsiteY35" fmla="*/ 193675 h 325437"/>
              <a:gd name="connsiteX36" fmla="*/ 69572 w 338138"/>
              <a:gd name="connsiteY36" fmla="*/ 145975 h 325437"/>
              <a:gd name="connsiteX37" fmla="*/ 72191 w 338138"/>
              <a:gd name="connsiteY37" fmla="*/ 135375 h 325437"/>
              <a:gd name="connsiteX38" fmla="*/ 72191 w 338138"/>
              <a:gd name="connsiteY38" fmla="*/ 89000 h 325437"/>
              <a:gd name="connsiteX39" fmla="*/ 68263 w 338138"/>
              <a:gd name="connsiteY39" fmla="*/ 75750 h 325437"/>
              <a:gd name="connsiteX40" fmla="*/ 81356 w 338138"/>
              <a:gd name="connsiteY40" fmla="*/ 39975 h 325437"/>
              <a:gd name="connsiteX41" fmla="*/ 131108 w 338138"/>
              <a:gd name="connsiteY41" fmla="*/ 25400 h 325437"/>
              <a:gd name="connsiteX42" fmla="*/ 212887 w 338138"/>
              <a:gd name="connsiteY42" fmla="*/ 0 h 325437"/>
              <a:gd name="connsiteX43" fmla="*/ 338138 w 338138"/>
              <a:gd name="connsiteY43" fmla="*/ 95557 h 325437"/>
              <a:gd name="connsiteX44" fmla="*/ 311769 w 338138"/>
              <a:gd name="connsiteY44" fmla="*/ 154462 h 325437"/>
              <a:gd name="connsiteX45" fmla="*/ 302540 w 338138"/>
              <a:gd name="connsiteY45" fmla="*/ 215984 h 325437"/>
              <a:gd name="connsiteX46" fmla="*/ 298585 w 338138"/>
              <a:gd name="connsiteY46" fmla="*/ 222529 h 325437"/>
              <a:gd name="connsiteX47" fmla="*/ 294630 w 338138"/>
              <a:gd name="connsiteY47" fmla="*/ 223838 h 325437"/>
              <a:gd name="connsiteX48" fmla="*/ 290675 w 338138"/>
              <a:gd name="connsiteY48" fmla="*/ 222529 h 325437"/>
              <a:gd name="connsiteX49" fmla="*/ 241893 w 338138"/>
              <a:gd name="connsiteY49" fmla="*/ 188495 h 325437"/>
              <a:gd name="connsiteX50" fmla="*/ 212887 w 338138"/>
              <a:gd name="connsiteY50" fmla="*/ 191113 h 325437"/>
              <a:gd name="connsiteX51" fmla="*/ 206295 w 338138"/>
              <a:gd name="connsiteY51" fmla="*/ 191113 h 325437"/>
              <a:gd name="connsiteX52" fmla="*/ 182563 w 338138"/>
              <a:gd name="connsiteY52" fmla="*/ 179332 h 325437"/>
              <a:gd name="connsiteX53" fmla="*/ 189155 w 338138"/>
              <a:gd name="connsiteY53" fmla="*/ 172787 h 325437"/>
              <a:gd name="connsiteX54" fmla="*/ 191792 w 338138"/>
              <a:gd name="connsiteY54" fmla="*/ 172787 h 325437"/>
              <a:gd name="connsiteX55" fmla="*/ 212887 w 338138"/>
              <a:gd name="connsiteY55" fmla="*/ 174096 h 325437"/>
              <a:gd name="connsiteX56" fmla="*/ 239256 w 338138"/>
              <a:gd name="connsiteY56" fmla="*/ 171478 h 325437"/>
              <a:gd name="connsiteX57" fmla="*/ 245848 w 338138"/>
              <a:gd name="connsiteY57" fmla="*/ 170169 h 325437"/>
              <a:gd name="connsiteX58" fmla="*/ 252440 w 338138"/>
              <a:gd name="connsiteY58" fmla="*/ 174096 h 325437"/>
              <a:gd name="connsiteX59" fmla="*/ 288038 w 338138"/>
              <a:gd name="connsiteY59" fmla="*/ 198967 h 325437"/>
              <a:gd name="connsiteX60" fmla="*/ 294630 w 338138"/>
              <a:gd name="connsiteY60" fmla="*/ 151844 h 325437"/>
              <a:gd name="connsiteX61" fmla="*/ 295948 w 338138"/>
              <a:gd name="connsiteY61" fmla="*/ 145299 h 325437"/>
              <a:gd name="connsiteX62" fmla="*/ 299904 w 338138"/>
              <a:gd name="connsiteY62" fmla="*/ 141372 h 325437"/>
              <a:gd name="connsiteX63" fmla="*/ 319680 w 338138"/>
              <a:gd name="connsiteY63" fmla="*/ 95557 h 325437"/>
              <a:gd name="connsiteX64" fmla="*/ 290675 w 338138"/>
              <a:gd name="connsiteY64" fmla="*/ 41888 h 325437"/>
              <a:gd name="connsiteX65" fmla="*/ 212887 w 338138"/>
              <a:gd name="connsiteY65" fmla="*/ 17017 h 325437"/>
              <a:gd name="connsiteX66" fmla="*/ 204976 w 338138"/>
              <a:gd name="connsiteY66" fmla="*/ 18326 h 325437"/>
              <a:gd name="connsiteX67" fmla="*/ 183882 w 338138"/>
              <a:gd name="connsiteY67" fmla="*/ 2618 h 325437"/>
              <a:gd name="connsiteX68" fmla="*/ 212887 w 338138"/>
              <a:gd name="connsiteY68" fmla="*/ 0 h 325437"/>
              <a:gd name="connsiteX69" fmla="*/ 131102 w 338138"/>
              <a:gd name="connsiteY69" fmla="*/ 0 h 325437"/>
              <a:gd name="connsiteX70" fmla="*/ 207736 w 338138"/>
              <a:gd name="connsiteY70" fmla="*/ 33125 h 325437"/>
              <a:gd name="connsiteX71" fmla="*/ 220949 w 338138"/>
              <a:gd name="connsiteY71" fmla="*/ 78175 h 325437"/>
              <a:gd name="connsiteX72" fmla="*/ 227555 w 338138"/>
              <a:gd name="connsiteY72" fmla="*/ 78175 h 325437"/>
              <a:gd name="connsiteX73" fmla="*/ 238125 w 338138"/>
              <a:gd name="connsiteY73" fmla="*/ 88775 h 325437"/>
              <a:gd name="connsiteX74" fmla="*/ 238125 w 338138"/>
              <a:gd name="connsiteY74" fmla="*/ 135150 h 325437"/>
              <a:gd name="connsiteX75" fmla="*/ 227555 w 338138"/>
              <a:gd name="connsiteY75" fmla="*/ 145750 h 325437"/>
              <a:gd name="connsiteX76" fmla="*/ 222270 w 338138"/>
              <a:gd name="connsiteY76" fmla="*/ 145750 h 325437"/>
              <a:gd name="connsiteX77" fmla="*/ 220949 w 338138"/>
              <a:gd name="connsiteY77" fmla="*/ 147075 h 325437"/>
              <a:gd name="connsiteX78" fmla="*/ 157527 w 338138"/>
              <a:gd name="connsiteY78" fmla="*/ 165625 h 325437"/>
              <a:gd name="connsiteX79" fmla="*/ 148279 w 338138"/>
              <a:gd name="connsiteY79" fmla="*/ 164300 h 325437"/>
              <a:gd name="connsiteX80" fmla="*/ 141672 w 338138"/>
              <a:gd name="connsiteY80" fmla="*/ 168275 h 325437"/>
              <a:gd name="connsiteX81" fmla="*/ 128459 w 338138"/>
              <a:gd name="connsiteY81" fmla="*/ 168275 h 325437"/>
              <a:gd name="connsiteX82" fmla="*/ 119211 w 338138"/>
              <a:gd name="connsiteY82" fmla="*/ 159000 h 325437"/>
              <a:gd name="connsiteX83" fmla="*/ 128459 w 338138"/>
              <a:gd name="connsiteY83" fmla="*/ 149725 h 325437"/>
              <a:gd name="connsiteX84" fmla="*/ 141672 w 338138"/>
              <a:gd name="connsiteY84" fmla="*/ 149725 h 325437"/>
              <a:gd name="connsiteX85" fmla="*/ 149600 w 338138"/>
              <a:gd name="connsiteY85" fmla="*/ 155025 h 325437"/>
              <a:gd name="connsiteX86" fmla="*/ 157527 w 338138"/>
              <a:gd name="connsiteY86" fmla="*/ 155025 h 325437"/>
              <a:gd name="connsiteX87" fmla="*/ 209057 w 338138"/>
              <a:gd name="connsiteY87" fmla="*/ 145750 h 325437"/>
              <a:gd name="connsiteX88" fmla="*/ 199808 w 338138"/>
              <a:gd name="connsiteY88" fmla="*/ 135150 h 325437"/>
              <a:gd name="connsiteX89" fmla="*/ 199808 w 338138"/>
              <a:gd name="connsiteY89" fmla="*/ 88775 h 325437"/>
              <a:gd name="connsiteX90" fmla="*/ 205093 w 338138"/>
              <a:gd name="connsiteY90" fmla="*/ 79500 h 325437"/>
              <a:gd name="connsiteX91" fmla="*/ 194523 w 338138"/>
              <a:gd name="connsiteY91" fmla="*/ 42400 h 325437"/>
              <a:gd name="connsiteX92" fmla="*/ 131102 w 338138"/>
              <a:gd name="connsiteY92" fmla="*/ 15900 h 325437"/>
              <a:gd name="connsiteX93" fmla="*/ 57110 w 338138"/>
              <a:gd name="connsiteY93" fmla="*/ 79500 h 325437"/>
              <a:gd name="connsiteX94" fmla="*/ 63717 w 338138"/>
              <a:gd name="connsiteY94" fmla="*/ 88775 h 325437"/>
              <a:gd name="connsiteX95" fmla="*/ 63717 w 338138"/>
              <a:gd name="connsiteY95" fmla="*/ 135150 h 325437"/>
              <a:gd name="connsiteX96" fmla="*/ 51825 w 338138"/>
              <a:gd name="connsiteY96" fmla="*/ 145750 h 325437"/>
              <a:gd name="connsiteX97" fmla="*/ 35970 w 338138"/>
              <a:gd name="connsiteY97" fmla="*/ 145750 h 325437"/>
              <a:gd name="connsiteX98" fmla="*/ 25400 w 338138"/>
              <a:gd name="connsiteY98" fmla="*/ 135150 h 325437"/>
              <a:gd name="connsiteX99" fmla="*/ 25400 w 338138"/>
              <a:gd name="connsiteY99" fmla="*/ 88775 h 325437"/>
              <a:gd name="connsiteX100" fmla="*/ 35970 w 338138"/>
              <a:gd name="connsiteY100" fmla="*/ 78175 h 325437"/>
              <a:gd name="connsiteX101" fmla="*/ 42576 w 338138"/>
              <a:gd name="connsiteY101" fmla="*/ 78175 h 325437"/>
              <a:gd name="connsiteX102" fmla="*/ 55789 w 338138"/>
              <a:gd name="connsiteY102" fmla="*/ 33125 h 325437"/>
              <a:gd name="connsiteX103" fmla="*/ 131102 w 338138"/>
              <a:gd name="connsiteY103" fmla="*/ 0 h 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38138" h="325437">
                <a:moveTo>
                  <a:pt x="87400" y="185737"/>
                </a:moveTo>
                <a:cubicBezTo>
                  <a:pt x="88725" y="185737"/>
                  <a:pt x="88725" y="185737"/>
                  <a:pt x="90049" y="185737"/>
                </a:cubicBezTo>
                <a:cubicBezTo>
                  <a:pt x="91373" y="185737"/>
                  <a:pt x="91373" y="185737"/>
                  <a:pt x="92697" y="187043"/>
                </a:cubicBezTo>
                <a:cubicBezTo>
                  <a:pt x="100643" y="192265"/>
                  <a:pt x="109913" y="196182"/>
                  <a:pt x="119182" y="198793"/>
                </a:cubicBezTo>
                <a:cubicBezTo>
                  <a:pt x="120507" y="198793"/>
                  <a:pt x="121831" y="200099"/>
                  <a:pt x="121831" y="201405"/>
                </a:cubicBezTo>
                <a:cubicBezTo>
                  <a:pt x="121831" y="201405"/>
                  <a:pt x="121831" y="201405"/>
                  <a:pt x="131101" y="226211"/>
                </a:cubicBezTo>
                <a:cubicBezTo>
                  <a:pt x="131101" y="226211"/>
                  <a:pt x="131101" y="226211"/>
                  <a:pt x="141694" y="201405"/>
                </a:cubicBezTo>
                <a:cubicBezTo>
                  <a:pt x="141694" y="200099"/>
                  <a:pt x="143019" y="198793"/>
                  <a:pt x="144343" y="198793"/>
                </a:cubicBezTo>
                <a:cubicBezTo>
                  <a:pt x="153613" y="196182"/>
                  <a:pt x="162882" y="192265"/>
                  <a:pt x="170828" y="187043"/>
                </a:cubicBezTo>
                <a:cubicBezTo>
                  <a:pt x="172152" y="185737"/>
                  <a:pt x="172152" y="185737"/>
                  <a:pt x="173476" y="185737"/>
                </a:cubicBezTo>
                <a:cubicBezTo>
                  <a:pt x="174801" y="185737"/>
                  <a:pt x="174801" y="185737"/>
                  <a:pt x="176125" y="185737"/>
                </a:cubicBezTo>
                <a:cubicBezTo>
                  <a:pt x="192016" y="193571"/>
                  <a:pt x="227770" y="213155"/>
                  <a:pt x="237040" y="219683"/>
                </a:cubicBezTo>
                <a:cubicBezTo>
                  <a:pt x="252931" y="230128"/>
                  <a:pt x="259552" y="258851"/>
                  <a:pt x="263525" y="281047"/>
                </a:cubicBezTo>
                <a:cubicBezTo>
                  <a:pt x="263525" y="281047"/>
                  <a:pt x="263525" y="282352"/>
                  <a:pt x="263525" y="283658"/>
                </a:cubicBezTo>
                <a:cubicBezTo>
                  <a:pt x="262201" y="284963"/>
                  <a:pt x="246310" y="325437"/>
                  <a:pt x="131101" y="325437"/>
                </a:cubicBezTo>
                <a:cubicBezTo>
                  <a:pt x="17215" y="325437"/>
                  <a:pt x="1324" y="284963"/>
                  <a:pt x="0" y="283658"/>
                </a:cubicBezTo>
                <a:cubicBezTo>
                  <a:pt x="0" y="282352"/>
                  <a:pt x="0" y="281047"/>
                  <a:pt x="0" y="281047"/>
                </a:cubicBezTo>
                <a:cubicBezTo>
                  <a:pt x="1324" y="273213"/>
                  <a:pt x="9270" y="231434"/>
                  <a:pt x="26485" y="219683"/>
                </a:cubicBezTo>
                <a:cubicBezTo>
                  <a:pt x="35755" y="213155"/>
                  <a:pt x="72834" y="193571"/>
                  <a:pt x="87400" y="185737"/>
                </a:cubicBezTo>
                <a:close/>
                <a:moveTo>
                  <a:pt x="131108" y="25400"/>
                </a:moveTo>
                <a:cubicBezTo>
                  <a:pt x="159913" y="25400"/>
                  <a:pt x="178243" y="32025"/>
                  <a:pt x="186098" y="46600"/>
                </a:cubicBezTo>
                <a:cubicBezTo>
                  <a:pt x="191335" y="53225"/>
                  <a:pt x="193954" y="63825"/>
                  <a:pt x="195263" y="77075"/>
                </a:cubicBezTo>
                <a:cubicBezTo>
                  <a:pt x="192645" y="79725"/>
                  <a:pt x="191335" y="85025"/>
                  <a:pt x="191335" y="89000"/>
                </a:cubicBezTo>
                <a:cubicBezTo>
                  <a:pt x="191335" y="89000"/>
                  <a:pt x="191335" y="89000"/>
                  <a:pt x="191335" y="135375"/>
                </a:cubicBezTo>
                <a:cubicBezTo>
                  <a:pt x="191335" y="138025"/>
                  <a:pt x="191335" y="140675"/>
                  <a:pt x="192645" y="143325"/>
                </a:cubicBezTo>
                <a:cubicBezTo>
                  <a:pt x="184789" y="144650"/>
                  <a:pt x="174315" y="145975"/>
                  <a:pt x="157294" y="145975"/>
                </a:cubicBezTo>
                <a:cubicBezTo>
                  <a:pt x="155985" y="145975"/>
                  <a:pt x="154676" y="145975"/>
                  <a:pt x="153366" y="145975"/>
                </a:cubicBezTo>
                <a:cubicBezTo>
                  <a:pt x="150748" y="143325"/>
                  <a:pt x="145511" y="142000"/>
                  <a:pt x="141583" y="142000"/>
                </a:cubicBezTo>
                <a:cubicBezTo>
                  <a:pt x="141583" y="142000"/>
                  <a:pt x="141583" y="142000"/>
                  <a:pt x="128490" y="142000"/>
                </a:cubicBezTo>
                <a:cubicBezTo>
                  <a:pt x="118016" y="142000"/>
                  <a:pt x="110160" y="149950"/>
                  <a:pt x="110160" y="159225"/>
                </a:cubicBezTo>
                <a:cubicBezTo>
                  <a:pt x="110160" y="169825"/>
                  <a:pt x="118016" y="177775"/>
                  <a:pt x="128490" y="177775"/>
                </a:cubicBezTo>
                <a:cubicBezTo>
                  <a:pt x="128490" y="177775"/>
                  <a:pt x="128490" y="177775"/>
                  <a:pt x="141583" y="177775"/>
                </a:cubicBezTo>
                <a:cubicBezTo>
                  <a:pt x="145511" y="177775"/>
                  <a:pt x="149438" y="176450"/>
                  <a:pt x="152057" y="173800"/>
                </a:cubicBezTo>
                <a:cubicBezTo>
                  <a:pt x="153366" y="173800"/>
                  <a:pt x="154676" y="173800"/>
                  <a:pt x="157294" y="173800"/>
                </a:cubicBezTo>
                <a:cubicBezTo>
                  <a:pt x="162531" y="173800"/>
                  <a:pt x="169078" y="173800"/>
                  <a:pt x="174315" y="173800"/>
                </a:cubicBezTo>
                <a:cubicBezTo>
                  <a:pt x="159913" y="187050"/>
                  <a:pt x="141583" y="193675"/>
                  <a:pt x="131108" y="193675"/>
                </a:cubicBezTo>
                <a:cubicBezTo>
                  <a:pt x="115397" y="193675"/>
                  <a:pt x="83974" y="179100"/>
                  <a:pt x="69572" y="145975"/>
                </a:cubicBezTo>
                <a:cubicBezTo>
                  <a:pt x="70882" y="143325"/>
                  <a:pt x="72191" y="139350"/>
                  <a:pt x="72191" y="135375"/>
                </a:cubicBezTo>
                <a:cubicBezTo>
                  <a:pt x="72191" y="135375"/>
                  <a:pt x="72191" y="135375"/>
                  <a:pt x="72191" y="89000"/>
                </a:cubicBezTo>
                <a:cubicBezTo>
                  <a:pt x="72191" y="85025"/>
                  <a:pt x="70882" y="79725"/>
                  <a:pt x="68263" y="75750"/>
                </a:cubicBezTo>
                <a:cubicBezTo>
                  <a:pt x="69572" y="59850"/>
                  <a:pt x="74810" y="47925"/>
                  <a:pt x="81356" y="39975"/>
                </a:cubicBezTo>
                <a:cubicBezTo>
                  <a:pt x="91830" y="29375"/>
                  <a:pt x="107541" y="25400"/>
                  <a:pt x="131108" y="25400"/>
                </a:cubicBezTo>
                <a:close/>
                <a:moveTo>
                  <a:pt x="212887" y="0"/>
                </a:moveTo>
                <a:cubicBezTo>
                  <a:pt x="281446" y="0"/>
                  <a:pt x="338138" y="43197"/>
                  <a:pt x="338138" y="95557"/>
                </a:cubicBezTo>
                <a:cubicBezTo>
                  <a:pt x="338138" y="117810"/>
                  <a:pt x="328909" y="137445"/>
                  <a:pt x="311769" y="154462"/>
                </a:cubicBezTo>
                <a:cubicBezTo>
                  <a:pt x="311769" y="154462"/>
                  <a:pt x="311769" y="154462"/>
                  <a:pt x="302540" y="215984"/>
                </a:cubicBezTo>
                <a:cubicBezTo>
                  <a:pt x="302540" y="219911"/>
                  <a:pt x="301222" y="221220"/>
                  <a:pt x="298585" y="222529"/>
                </a:cubicBezTo>
                <a:cubicBezTo>
                  <a:pt x="297267" y="222529"/>
                  <a:pt x="295948" y="223838"/>
                  <a:pt x="294630" y="223838"/>
                </a:cubicBezTo>
                <a:cubicBezTo>
                  <a:pt x="293311" y="223838"/>
                  <a:pt x="291993" y="222529"/>
                  <a:pt x="290675" y="222529"/>
                </a:cubicBezTo>
                <a:cubicBezTo>
                  <a:pt x="290675" y="222529"/>
                  <a:pt x="290675" y="222529"/>
                  <a:pt x="241893" y="188495"/>
                </a:cubicBezTo>
                <a:cubicBezTo>
                  <a:pt x="232664" y="191113"/>
                  <a:pt x="223435" y="191113"/>
                  <a:pt x="212887" y="191113"/>
                </a:cubicBezTo>
                <a:cubicBezTo>
                  <a:pt x="210250" y="191113"/>
                  <a:pt x="207613" y="191113"/>
                  <a:pt x="206295" y="191113"/>
                </a:cubicBezTo>
                <a:cubicBezTo>
                  <a:pt x="198384" y="187186"/>
                  <a:pt x="190474" y="183259"/>
                  <a:pt x="182563" y="179332"/>
                </a:cubicBezTo>
                <a:cubicBezTo>
                  <a:pt x="182563" y="179332"/>
                  <a:pt x="182563" y="179332"/>
                  <a:pt x="189155" y="172787"/>
                </a:cubicBezTo>
                <a:cubicBezTo>
                  <a:pt x="190474" y="172787"/>
                  <a:pt x="190474" y="172787"/>
                  <a:pt x="191792" y="172787"/>
                </a:cubicBezTo>
                <a:cubicBezTo>
                  <a:pt x="198384" y="174096"/>
                  <a:pt x="204976" y="174096"/>
                  <a:pt x="212887" y="174096"/>
                </a:cubicBezTo>
                <a:cubicBezTo>
                  <a:pt x="222116" y="174096"/>
                  <a:pt x="230027" y="172787"/>
                  <a:pt x="239256" y="171478"/>
                </a:cubicBezTo>
                <a:cubicBezTo>
                  <a:pt x="239256" y="171478"/>
                  <a:pt x="239256" y="171478"/>
                  <a:pt x="245848" y="170169"/>
                </a:cubicBezTo>
                <a:cubicBezTo>
                  <a:pt x="245848" y="170169"/>
                  <a:pt x="245848" y="170169"/>
                  <a:pt x="252440" y="174096"/>
                </a:cubicBezTo>
                <a:cubicBezTo>
                  <a:pt x="252440" y="174096"/>
                  <a:pt x="252440" y="174096"/>
                  <a:pt x="288038" y="198967"/>
                </a:cubicBezTo>
                <a:cubicBezTo>
                  <a:pt x="288038" y="198967"/>
                  <a:pt x="288038" y="198967"/>
                  <a:pt x="294630" y="151844"/>
                </a:cubicBezTo>
                <a:cubicBezTo>
                  <a:pt x="294630" y="151844"/>
                  <a:pt x="294630" y="151844"/>
                  <a:pt x="295948" y="145299"/>
                </a:cubicBezTo>
                <a:cubicBezTo>
                  <a:pt x="295948" y="145299"/>
                  <a:pt x="295948" y="145299"/>
                  <a:pt x="299904" y="141372"/>
                </a:cubicBezTo>
                <a:cubicBezTo>
                  <a:pt x="313088" y="128282"/>
                  <a:pt x="319680" y="112574"/>
                  <a:pt x="319680" y="95557"/>
                </a:cubicBezTo>
                <a:cubicBezTo>
                  <a:pt x="319680" y="75922"/>
                  <a:pt x="309133" y="56287"/>
                  <a:pt x="290675" y="41888"/>
                </a:cubicBezTo>
                <a:cubicBezTo>
                  <a:pt x="269580" y="26180"/>
                  <a:pt x="241893" y="17017"/>
                  <a:pt x="212887" y="17017"/>
                </a:cubicBezTo>
                <a:cubicBezTo>
                  <a:pt x="210250" y="17017"/>
                  <a:pt x="207613" y="18326"/>
                  <a:pt x="204976" y="18326"/>
                </a:cubicBezTo>
                <a:cubicBezTo>
                  <a:pt x="199703" y="11781"/>
                  <a:pt x="191792" y="6545"/>
                  <a:pt x="183882" y="2618"/>
                </a:cubicBezTo>
                <a:cubicBezTo>
                  <a:pt x="193111" y="1309"/>
                  <a:pt x="202340" y="0"/>
                  <a:pt x="212887" y="0"/>
                </a:cubicBezTo>
                <a:close/>
                <a:moveTo>
                  <a:pt x="131102" y="0"/>
                </a:moveTo>
                <a:cubicBezTo>
                  <a:pt x="169419" y="0"/>
                  <a:pt x="194523" y="10600"/>
                  <a:pt x="207736" y="33125"/>
                </a:cubicBezTo>
                <a:cubicBezTo>
                  <a:pt x="215663" y="46375"/>
                  <a:pt x="219627" y="60950"/>
                  <a:pt x="220949" y="78175"/>
                </a:cubicBezTo>
                <a:cubicBezTo>
                  <a:pt x="220949" y="78175"/>
                  <a:pt x="220949" y="78175"/>
                  <a:pt x="227555" y="78175"/>
                </a:cubicBezTo>
                <a:cubicBezTo>
                  <a:pt x="232840" y="78175"/>
                  <a:pt x="238125" y="83475"/>
                  <a:pt x="238125" y="88775"/>
                </a:cubicBezTo>
                <a:cubicBezTo>
                  <a:pt x="238125" y="88775"/>
                  <a:pt x="238125" y="88775"/>
                  <a:pt x="238125" y="135150"/>
                </a:cubicBezTo>
                <a:cubicBezTo>
                  <a:pt x="238125" y="141775"/>
                  <a:pt x="232840" y="145750"/>
                  <a:pt x="227555" y="145750"/>
                </a:cubicBezTo>
                <a:cubicBezTo>
                  <a:pt x="227555" y="145750"/>
                  <a:pt x="227555" y="145750"/>
                  <a:pt x="222270" y="145750"/>
                </a:cubicBezTo>
                <a:cubicBezTo>
                  <a:pt x="222270" y="147075"/>
                  <a:pt x="220949" y="147075"/>
                  <a:pt x="220949" y="147075"/>
                </a:cubicBezTo>
                <a:cubicBezTo>
                  <a:pt x="213021" y="159000"/>
                  <a:pt x="190559" y="165625"/>
                  <a:pt x="157527" y="165625"/>
                </a:cubicBezTo>
                <a:cubicBezTo>
                  <a:pt x="154885" y="165625"/>
                  <a:pt x="150921" y="165625"/>
                  <a:pt x="148279" y="164300"/>
                </a:cubicBezTo>
                <a:cubicBezTo>
                  <a:pt x="146957" y="166950"/>
                  <a:pt x="144315" y="168275"/>
                  <a:pt x="141672" y="168275"/>
                </a:cubicBezTo>
                <a:cubicBezTo>
                  <a:pt x="141672" y="168275"/>
                  <a:pt x="141672" y="168275"/>
                  <a:pt x="128459" y="168275"/>
                </a:cubicBezTo>
                <a:cubicBezTo>
                  <a:pt x="123174" y="168275"/>
                  <a:pt x="119211" y="164300"/>
                  <a:pt x="119211" y="159000"/>
                </a:cubicBezTo>
                <a:cubicBezTo>
                  <a:pt x="119211" y="153700"/>
                  <a:pt x="123174" y="149725"/>
                  <a:pt x="128459" y="149725"/>
                </a:cubicBezTo>
                <a:cubicBezTo>
                  <a:pt x="128459" y="149725"/>
                  <a:pt x="128459" y="149725"/>
                  <a:pt x="141672" y="149725"/>
                </a:cubicBezTo>
                <a:cubicBezTo>
                  <a:pt x="144315" y="149725"/>
                  <a:pt x="148279" y="152375"/>
                  <a:pt x="149600" y="155025"/>
                </a:cubicBezTo>
                <a:cubicBezTo>
                  <a:pt x="152242" y="155025"/>
                  <a:pt x="154885" y="155025"/>
                  <a:pt x="157527" y="155025"/>
                </a:cubicBezTo>
                <a:cubicBezTo>
                  <a:pt x="186595" y="155025"/>
                  <a:pt x="201129" y="151050"/>
                  <a:pt x="209057" y="145750"/>
                </a:cubicBezTo>
                <a:cubicBezTo>
                  <a:pt x="203772" y="144425"/>
                  <a:pt x="199808" y="140450"/>
                  <a:pt x="199808" y="135150"/>
                </a:cubicBezTo>
                <a:cubicBezTo>
                  <a:pt x="199808" y="135150"/>
                  <a:pt x="199808" y="135150"/>
                  <a:pt x="199808" y="88775"/>
                </a:cubicBezTo>
                <a:cubicBezTo>
                  <a:pt x="199808" y="84800"/>
                  <a:pt x="202451" y="82150"/>
                  <a:pt x="205093" y="79500"/>
                </a:cubicBezTo>
                <a:cubicBezTo>
                  <a:pt x="203772" y="64925"/>
                  <a:pt x="201129" y="51675"/>
                  <a:pt x="194523" y="42400"/>
                </a:cubicBezTo>
                <a:cubicBezTo>
                  <a:pt x="183953" y="23850"/>
                  <a:pt x="164134" y="15900"/>
                  <a:pt x="131102" y="15900"/>
                </a:cubicBezTo>
                <a:cubicBezTo>
                  <a:pt x="75609" y="15900"/>
                  <a:pt x="61074" y="42400"/>
                  <a:pt x="57110" y="79500"/>
                </a:cubicBezTo>
                <a:cubicBezTo>
                  <a:pt x="61074" y="82150"/>
                  <a:pt x="63717" y="84800"/>
                  <a:pt x="63717" y="88775"/>
                </a:cubicBezTo>
                <a:cubicBezTo>
                  <a:pt x="63717" y="88775"/>
                  <a:pt x="63717" y="88775"/>
                  <a:pt x="63717" y="135150"/>
                </a:cubicBezTo>
                <a:cubicBezTo>
                  <a:pt x="63717" y="141775"/>
                  <a:pt x="58432" y="145750"/>
                  <a:pt x="51825" y="145750"/>
                </a:cubicBezTo>
                <a:cubicBezTo>
                  <a:pt x="51825" y="145750"/>
                  <a:pt x="51825" y="145750"/>
                  <a:pt x="35970" y="145750"/>
                </a:cubicBezTo>
                <a:cubicBezTo>
                  <a:pt x="30685" y="145750"/>
                  <a:pt x="25400" y="141775"/>
                  <a:pt x="25400" y="135150"/>
                </a:cubicBezTo>
                <a:cubicBezTo>
                  <a:pt x="25400" y="135150"/>
                  <a:pt x="25400" y="135150"/>
                  <a:pt x="25400" y="88775"/>
                </a:cubicBezTo>
                <a:cubicBezTo>
                  <a:pt x="25400" y="83475"/>
                  <a:pt x="30685" y="78175"/>
                  <a:pt x="35970" y="78175"/>
                </a:cubicBezTo>
                <a:cubicBezTo>
                  <a:pt x="35970" y="78175"/>
                  <a:pt x="35970" y="78175"/>
                  <a:pt x="42576" y="78175"/>
                </a:cubicBezTo>
                <a:cubicBezTo>
                  <a:pt x="43898" y="60950"/>
                  <a:pt x="47862" y="46375"/>
                  <a:pt x="55789" y="33125"/>
                </a:cubicBezTo>
                <a:cubicBezTo>
                  <a:pt x="69002" y="10600"/>
                  <a:pt x="94106" y="0"/>
                  <a:pt x="131102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40000"/>
              </a:lnSpc>
            </a:pPr>
            <a:endParaRPr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24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>
            <a:spLocks/>
          </p:cNvSpPr>
          <p:nvPr/>
        </p:nvSpPr>
        <p:spPr>
          <a:xfrm>
            <a:off x="14497" y="539439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charset="-120"/>
                <a:ea typeface="微軟正黑體" charset="-120"/>
                <a:cs typeface="+mj-cs"/>
              </a:defRPr>
            </a:lvl1pPr>
          </a:lstStyle>
          <a:p>
            <a:pPr algn="l"/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730C69-F89A-6669-3082-CE810B0CFDF6}"/>
              </a:ext>
            </a:extLst>
          </p:cNvPr>
          <p:cNvSpPr/>
          <p:nvPr/>
        </p:nvSpPr>
        <p:spPr>
          <a:xfrm>
            <a:off x="237678" y="3573503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卡顿问题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70EE08-B742-AEA3-79C6-6A5FA1AC9838}"/>
              </a:ext>
            </a:extLst>
          </p:cNvPr>
          <p:cNvSpPr/>
          <p:nvPr/>
        </p:nvSpPr>
        <p:spPr>
          <a:xfrm>
            <a:off x="2184925" y="3573501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问题重现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660BFB-787F-8865-38BD-9790AD62DA24}"/>
              </a:ext>
            </a:extLst>
          </p:cNvPr>
          <p:cNvSpPr/>
          <p:nvPr/>
        </p:nvSpPr>
        <p:spPr>
          <a:xfrm>
            <a:off x="4255835" y="3573500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检查系统负载、硬盘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9D058F-EBBE-65C2-2363-C4EA6B330181}"/>
              </a:ext>
            </a:extLst>
          </p:cNvPr>
          <p:cNvSpPr/>
          <p:nvPr/>
        </p:nvSpPr>
        <p:spPr>
          <a:xfrm>
            <a:off x="4254735" y="4653958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硬件配置不足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B3824D-A3D3-ABC2-993B-68B3E4AB0359}"/>
              </a:ext>
            </a:extLst>
          </p:cNvPr>
          <p:cNvSpPr/>
          <p:nvPr/>
        </p:nvSpPr>
        <p:spPr>
          <a:xfrm>
            <a:off x="4254735" y="5628533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给客户添加硬件的建议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40337B-7405-2932-9051-F2DD07EC49CE}"/>
              </a:ext>
            </a:extLst>
          </p:cNvPr>
          <p:cNvSpPr/>
          <p:nvPr/>
        </p:nvSpPr>
        <p:spPr>
          <a:xfrm>
            <a:off x="4255836" y="2535280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程序问题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174F5B-5205-766B-1903-4A512C6EE4ED}"/>
              </a:ext>
            </a:extLst>
          </p:cNvPr>
          <p:cNvSpPr/>
          <p:nvPr/>
        </p:nvSpPr>
        <p:spPr>
          <a:xfrm>
            <a:off x="4255835" y="1518467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提交开发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377066-6B3B-D651-5643-33DE87EDAFD1}"/>
              </a:ext>
            </a:extLst>
          </p:cNvPr>
          <p:cNvSpPr/>
          <p:nvPr/>
        </p:nvSpPr>
        <p:spPr>
          <a:xfrm>
            <a:off x="6240502" y="3573499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数据库问题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D9256B-4211-386F-5F1F-D823D7D98ACD}"/>
              </a:ext>
            </a:extLst>
          </p:cNvPr>
          <p:cNvSpPr/>
          <p:nvPr/>
        </p:nvSpPr>
        <p:spPr>
          <a:xfrm>
            <a:off x="8162085" y="3573498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数据库参数是否正确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E31424-F39B-7A4E-2EF5-68B1B95424C8}"/>
              </a:ext>
            </a:extLst>
          </p:cNvPr>
          <p:cNvSpPr/>
          <p:nvPr/>
        </p:nvSpPr>
        <p:spPr>
          <a:xfrm>
            <a:off x="10149996" y="3573498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导出</a:t>
            </a:r>
            <a:r>
              <a:rPr lang="en-US" altLang="zh-CN" dirty="0" err="1"/>
              <a:t>awr</a:t>
            </a:r>
            <a:r>
              <a:rPr lang="zh-CN" altLang="en-US" dirty="0"/>
              <a:t>报告分析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9B53BE-81DB-C2F9-534F-78B06BD80651}"/>
              </a:ext>
            </a:extLst>
          </p:cNvPr>
          <p:cNvSpPr/>
          <p:nvPr/>
        </p:nvSpPr>
        <p:spPr>
          <a:xfrm>
            <a:off x="10149996" y="2535279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程序逻辑问题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268283-0965-09BB-2075-B42C4FF1CB8D}"/>
              </a:ext>
            </a:extLst>
          </p:cNvPr>
          <p:cNvSpPr/>
          <p:nvPr/>
        </p:nvSpPr>
        <p:spPr>
          <a:xfrm>
            <a:off x="10149996" y="4653958"/>
            <a:ext cx="1435561" cy="582753"/>
          </a:xfrm>
          <a:prstGeom prst="rect">
            <a:avLst/>
          </a:prstGeom>
          <a:solidFill>
            <a:srgbClr val="73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添加索引解决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778D52C-ABF1-B0AE-C2C6-F04074F2A269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1673239" y="3864878"/>
            <a:ext cx="511686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0CFE369-DF37-277D-A169-A32ACC13FF0F}"/>
              </a:ext>
            </a:extLst>
          </p:cNvPr>
          <p:cNvCxnSpPr>
            <a:stCxn id="8" idx="3"/>
            <a:endCxn id="12" idx="1"/>
          </p:cNvCxnSpPr>
          <p:nvPr/>
        </p:nvCxnSpPr>
        <p:spPr>
          <a:xfrm flipV="1">
            <a:off x="3620486" y="3864877"/>
            <a:ext cx="63534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koppt-文本框">
            <a:extLst>
              <a:ext uri="{FF2B5EF4-FFF2-40B4-BE49-F238E27FC236}">
                <a16:creationId xmlns:a16="http://schemas.microsoft.com/office/drawing/2014/main" id="{E2E63217-6ACA-141D-1DD8-23A40E5CD47B}"/>
              </a:ext>
            </a:extLst>
          </p:cNvPr>
          <p:cNvSpPr/>
          <p:nvPr/>
        </p:nvSpPr>
        <p:spPr>
          <a:xfrm>
            <a:off x="7208744" y="1467522"/>
            <a:ext cx="687230" cy="431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02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AB9AF61-FC73-4D05-22FE-B80E6B28850F}"/>
              </a:ext>
            </a:extLst>
          </p:cNvPr>
          <p:cNvCxnSpPr>
            <a:stCxn id="12" idx="0"/>
          </p:cNvCxnSpPr>
          <p:nvPr/>
        </p:nvCxnSpPr>
        <p:spPr>
          <a:xfrm flipV="1">
            <a:off x="4973616" y="3170625"/>
            <a:ext cx="1099" cy="402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E569C82-5042-1EA7-F71A-74BE3695FDF6}"/>
              </a:ext>
            </a:extLst>
          </p:cNvPr>
          <p:cNvCxnSpPr/>
          <p:nvPr/>
        </p:nvCxnSpPr>
        <p:spPr>
          <a:xfrm flipV="1">
            <a:off x="4972516" y="2119180"/>
            <a:ext cx="1099" cy="402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DE91ED2-94A1-C0A9-EF95-2B498376FDC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72516" y="4156253"/>
            <a:ext cx="1100" cy="497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2ADD562-E327-7168-DBBB-1B8A9E4F91C8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4972516" y="5223839"/>
            <a:ext cx="1099" cy="404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80B6280B-23A2-90F1-526A-1956828C6543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5691396" y="3864876"/>
            <a:ext cx="54910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2039F7-D8D1-CBE4-CEE7-DD4B94749B5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7676063" y="3864875"/>
            <a:ext cx="48602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D9B24E2-F875-5792-2820-2C97FD100509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9597646" y="3864875"/>
            <a:ext cx="552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29D9E04-41DD-4750-C5D3-909B4E4BCA6B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10867777" y="3118032"/>
            <a:ext cx="0" cy="455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8EBDB73E-2A82-D678-77A3-AC1C8750D04F}"/>
              </a:ext>
            </a:extLst>
          </p:cNvPr>
          <p:cNvCxnSpPr>
            <a:stCxn id="20" idx="0"/>
            <a:endCxn id="16" idx="3"/>
          </p:cNvCxnSpPr>
          <p:nvPr/>
        </p:nvCxnSpPr>
        <p:spPr>
          <a:xfrm flipH="1" flipV="1">
            <a:off x="5691396" y="1809844"/>
            <a:ext cx="5176381" cy="725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798F667-2D86-03C1-DAE9-D7DFDC992B19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10867777" y="4156251"/>
            <a:ext cx="0" cy="497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1" name="图片 70">
            <a:extLst>
              <a:ext uri="{FF2B5EF4-FFF2-40B4-BE49-F238E27FC236}">
                <a16:creationId xmlns:a16="http://schemas.microsoft.com/office/drawing/2014/main" id="{E5BC8252-5FD9-51C4-7C36-BBBB1C97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9" y="551637"/>
            <a:ext cx="1865196" cy="915885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58B84ED8-8BF0-CD2E-59F0-8C16EB037F8B}"/>
              </a:ext>
            </a:extLst>
          </p:cNvPr>
          <p:cNvSpPr txBox="1"/>
          <p:nvPr/>
        </p:nvSpPr>
        <p:spPr>
          <a:xfrm>
            <a:off x="1876732" y="746963"/>
            <a:ext cx="3951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解决卡顿问题的思路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24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>
            <a:spLocks/>
          </p:cNvSpPr>
          <p:nvPr/>
        </p:nvSpPr>
        <p:spPr>
          <a:xfrm>
            <a:off x="14497" y="539439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charset="-120"/>
                <a:ea typeface="微軟正黑體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Aciton1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：系统体检</a:t>
            </a:r>
          </a:p>
        </p:txBody>
      </p:sp>
      <p:grpSp>
        <p:nvGrpSpPr>
          <p:cNvPr id="9" name="群組 3"/>
          <p:cNvGrpSpPr/>
          <p:nvPr/>
        </p:nvGrpSpPr>
        <p:grpSpPr>
          <a:xfrm>
            <a:off x="8449217" y="501537"/>
            <a:ext cx="3410769" cy="1158305"/>
            <a:chOff x="9602907" y="428293"/>
            <a:chExt cx="3410769" cy="1158305"/>
          </a:xfrm>
        </p:grpSpPr>
        <p:pic>
          <p:nvPicPr>
            <p:cNvPr id="10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9"/>
            <p:cNvSpPr txBox="1"/>
            <p:nvPr/>
          </p:nvSpPr>
          <p:spPr>
            <a:xfrm>
              <a:off x="10712922" y="565165"/>
              <a:ext cx="2300754" cy="10214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硬件与作业系统问题处理能力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问题分析解决能力</a:t>
              </a:r>
              <a:endPara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462503" y="1808616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</a:t>
            </a:r>
            <a:r>
              <a:rPr lang="zh-TW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TW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TW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找出硬件瓶颈</a:t>
            </a:r>
            <a:endParaRPr lang="zh-CN" altLang="zh-TW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9291D3-F2FA-6C30-ED29-F9A162C95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7" y="1402858"/>
            <a:ext cx="5932143" cy="23308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5C444E-2EFF-6616-B266-7E27AEE7D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7" y="3835862"/>
            <a:ext cx="6099533" cy="24168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26A1D3-7429-1944-CC58-1723F93F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330" y="2900536"/>
            <a:ext cx="5708239" cy="32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82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E69609-4DBB-2044-A08D-37DCB75BB85A}"/>
              </a:ext>
            </a:extLst>
          </p:cNvPr>
          <p:cNvSpPr txBox="1">
            <a:spLocks/>
          </p:cNvSpPr>
          <p:nvPr/>
        </p:nvSpPr>
        <p:spPr>
          <a:xfrm>
            <a:off x="0" y="514296"/>
            <a:ext cx="11510554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charset="-120"/>
                <a:ea typeface="微軟正黑體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Aciton2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：数据库效能分析</a:t>
            </a:r>
          </a:p>
        </p:txBody>
      </p:sp>
      <p:grpSp>
        <p:nvGrpSpPr>
          <p:cNvPr id="5" name="群組 3">
            <a:extLst>
              <a:ext uri="{FF2B5EF4-FFF2-40B4-BE49-F238E27FC236}">
                <a16:creationId xmlns:a16="http://schemas.microsoft.com/office/drawing/2014/main" id="{CFF9A217-9B3F-8D9D-DC04-DCB0F54D1EA6}"/>
              </a:ext>
            </a:extLst>
          </p:cNvPr>
          <p:cNvGrpSpPr/>
          <p:nvPr/>
        </p:nvGrpSpPr>
        <p:grpSpPr>
          <a:xfrm>
            <a:off x="9088175" y="460653"/>
            <a:ext cx="3150993" cy="958850"/>
            <a:chOff x="9602907" y="428293"/>
            <a:chExt cx="3150993" cy="958850"/>
          </a:xfrm>
        </p:grpSpPr>
        <p:pic>
          <p:nvPicPr>
            <p:cNvPr id="8" name="图片 18">
              <a:extLst>
                <a:ext uri="{FF2B5EF4-FFF2-40B4-BE49-F238E27FC236}">
                  <a16:creationId xmlns:a16="http://schemas.microsoft.com/office/drawing/2014/main" id="{2C86A36A-F5C4-B594-3E10-C3520774D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377691E8-28C4-0C62-F71A-1A5652E5731D}"/>
                </a:ext>
              </a:extLst>
            </p:cNvPr>
            <p:cNvSpPr txBox="1"/>
            <p:nvPr/>
          </p:nvSpPr>
          <p:spPr>
            <a:xfrm>
              <a:off x="10712922" y="565165"/>
              <a:ext cx="2040978" cy="7013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数据库管理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问题分析解决能力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62F2FB9-F2FE-BCD4-2BE0-5464F0A2B07C}"/>
              </a:ext>
            </a:extLst>
          </p:cNvPr>
          <p:cNvSpPr txBox="1"/>
          <p:nvPr/>
        </p:nvSpPr>
        <p:spPr>
          <a:xfrm>
            <a:off x="8518631" y="2038099"/>
            <a:ext cx="2392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AWR</a:t>
            </a:r>
            <a:r>
              <a:rPr lang="zh-CN" altLang="en-US" dirty="0"/>
              <a:t>报告分析，确认数据库的瓶颈，与前面系统体检显示的一致：磁盘</a:t>
            </a:r>
            <a:r>
              <a:rPr lang="en-US" altLang="zh-CN" dirty="0"/>
              <a:t>IO</a:t>
            </a:r>
            <a:r>
              <a:rPr lang="zh-CN" altLang="en-US" dirty="0"/>
              <a:t>性能太弱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48C5220-5201-D15F-7097-CFCD50731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6" y="1556966"/>
            <a:ext cx="5633324" cy="213028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75FFDF1-9D01-09CB-605F-37242358B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74" y="2909079"/>
            <a:ext cx="6165038" cy="2391955"/>
          </a:xfrm>
          <a:prstGeom prst="rect">
            <a:avLst/>
          </a:prstGeom>
        </p:spPr>
      </p:pic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5F614385-071D-CAF9-381B-5AA13626DD34}"/>
              </a:ext>
            </a:extLst>
          </p:cNvPr>
          <p:cNvSpPr/>
          <p:nvPr/>
        </p:nvSpPr>
        <p:spPr>
          <a:xfrm>
            <a:off x="7824354" y="3597012"/>
            <a:ext cx="3969327" cy="308434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同时做了以下优化，效果不明显：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、启用大页内存：减少页表遍历，减少内存操作的开销，内存使用量更少，不存在页面替换机制开销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、调整</a:t>
            </a:r>
            <a:r>
              <a:rPr lang="en-US" altLang="zh-CN" dirty="0"/>
              <a:t>redo</a:t>
            </a:r>
            <a:r>
              <a:rPr lang="zh-CN" altLang="en-US" dirty="0"/>
              <a:t>至合适大小，降低切换频率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、增大</a:t>
            </a:r>
            <a:r>
              <a:rPr lang="en-US" altLang="zh-CN" dirty="0" err="1"/>
              <a:t>sga</a:t>
            </a:r>
            <a:r>
              <a:rPr lang="zh-CN" altLang="en-US" dirty="0"/>
              <a:t>大小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39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7A5A112A-2DA4-189D-96F8-15CC8C78D830}"/>
              </a:ext>
            </a:extLst>
          </p:cNvPr>
          <p:cNvSpPr txBox="1">
            <a:spLocks/>
          </p:cNvSpPr>
          <p:nvPr/>
        </p:nvSpPr>
        <p:spPr>
          <a:xfrm>
            <a:off x="0" y="563412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charset="-120"/>
                <a:ea typeface="微軟正黑體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Aciton3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：说服客户升级硬件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A957673-2A4E-7826-2B09-8AF719D72B6D}"/>
              </a:ext>
            </a:extLst>
          </p:cNvPr>
          <p:cNvGrpSpPr/>
          <p:nvPr/>
        </p:nvGrpSpPr>
        <p:grpSpPr>
          <a:xfrm>
            <a:off x="8882428" y="1400762"/>
            <a:ext cx="3410769" cy="1661609"/>
            <a:chOff x="9602907" y="414693"/>
            <a:chExt cx="3410769" cy="1661609"/>
          </a:xfrm>
        </p:grpSpPr>
        <p:pic>
          <p:nvPicPr>
            <p:cNvPr id="6" name="图片 18">
              <a:extLst>
                <a:ext uri="{FF2B5EF4-FFF2-40B4-BE49-F238E27FC236}">
                  <a16:creationId xmlns:a16="http://schemas.microsoft.com/office/drawing/2014/main" id="{13D3704C-DF15-819C-3369-6235B3A0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A23BE98A-0A18-96A7-BFC2-7FB2BAF16754}"/>
                </a:ext>
              </a:extLst>
            </p:cNvPr>
            <p:cNvSpPr txBox="1"/>
            <p:nvPr/>
          </p:nvSpPr>
          <p:spPr>
            <a:xfrm>
              <a:off x="10712922" y="414693"/>
              <a:ext cx="2300754" cy="16616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charset="-122"/>
                  <a:ea typeface="微软雅黑" panose="020B0503020204020204" charset="-122"/>
                </a:rPr>
                <a:t>自制软件建置、问题排除能力</a:t>
              </a:r>
              <a:endParaRPr lang="en-US" altLang="zh-CN" sz="16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硬件与作业系统问题处理能力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沟通协调能力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0558807-8D59-9413-069D-F659AB5C45A5}"/>
              </a:ext>
            </a:extLst>
          </p:cNvPr>
          <p:cNvSpPr txBox="1"/>
          <p:nvPr/>
        </p:nvSpPr>
        <p:spPr>
          <a:xfrm>
            <a:off x="355204" y="1832823"/>
            <a:ext cx="946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通过大量的系统检查数据和</a:t>
            </a:r>
            <a:r>
              <a:rPr lang="en-US" altLang="zh-CN" dirty="0"/>
              <a:t>ORACLE</a:t>
            </a:r>
            <a:r>
              <a:rPr lang="zh-CN" altLang="en-US" dirty="0"/>
              <a:t>的分析数据，说服客户同意升级硬件</a:t>
            </a:r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924EE42A-B2B2-0DE3-A1D5-65E0CA26E5AD}"/>
              </a:ext>
            </a:extLst>
          </p:cNvPr>
          <p:cNvSpPr/>
          <p:nvPr/>
        </p:nvSpPr>
        <p:spPr>
          <a:xfrm>
            <a:off x="8085214" y="4965374"/>
            <a:ext cx="3969327" cy="139238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意外收获：客户硬件升级后，签下移机费用</a:t>
            </a:r>
            <a:r>
              <a:rPr lang="en-US" altLang="zh-CN" dirty="0"/>
              <a:t>15000</a:t>
            </a:r>
            <a:r>
              <a:rPr lang="zh-CN" altLang="en-US" dirty="0"/>
              <a:t>元</a:t>
            </a:r>
          </a:p>
        </p:txBody>
      </p:sp>
      <p:sp>
        <p:nvSpPr>
          <p:cNvPr id="10" name="koppt-图标">
            <a:extLst>
              <a:ext uri="{FF2B5EF4-FFF2-40B4-BE49-F238E27FC236}">
                <a16:creationId xmlns:a16="http://schemas.microsoft.com/office/drawing/2014/main" id="{28F2FCAD-638F-B09B-27F0-CFE78F817038}"/>
              </a:ext>
            </a:extLst>
          </p:cNvPr>
          <p:cNvSpPr>
            <a:spLocks noChangeAspect="1"/>
          </p:cNvSpPr>
          <p:nvPr/>
        </p:nvSpPr>
        <p:spPr bwMode="auto">
          <a:xfrm>
            <a:off x="756839" y="2567284"/>
            <a:ext cx="360000" cy="36000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A01013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3" name="koppt-图标">
            <a:extLst>
              <a:ext uri="{FF2B5EF4-FFF2-40B4-BE49-F238E27FC236}">
                <a16:creationId xmlns:a16="http://schemas.microsoft.com/office/drawing/2014/main" id="{D7BE23A4-E4BB-07A0-0F54-EF08477F9163}"/>
              </a:ext>
            </a:extLst>
          </p:cNvPr>
          <p:cNvSpPr>
            <a:spLocks noChangeAspect="1"/>
          </p:cNvSpPr>
          <p:nvPr/>
        </p:nvSpPr>
        <p:spPr bwMode="auto">
          <a:xfrm>
            <a:off x="733543" y="3409588"/>
            <a:ext cx="360000" cy="36000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A01013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87CABC7-5A92-A86C-045E-284380F8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786" y="2279819"/>
            <a:ext cx="4139987" cy="41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7A5A112A-2DA4-189D-96F8-15CC8C78D830}"/>
              </a:ext>
            </a:extLst>
          </p:cNvPr>
          <p:cNvSpPr txBox="1">
            <a:spLocks/>
          </p:cNvSpPr>
          <p:nvPr/>
        </p:nvSpPr>
        <p:spPr>
          <a:xfrm>
            <a:off x="0" y="563412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charset="-120"/>
                <a:ea typeface="微軟正黑體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Aciton4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：数据库迁移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-RMAN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grpSp>
        <p:nvGrpSpPr>
          <p:cNvPr id="18" name="群組 3">
            <a:extLst>
              <a:ext uri="{FF2B5EF4-FFF2-40B4-BE49-F238E27FC236}">
                <a16:creationId xmlns:a16="http://schemas.microsoft.com/office/drawing/2014/main" id="{105B858C-7B1D-40C4-CA88-6AEE1C6D095D}"/>
              </a:ext>
            </a:extLst>
          </p:cNvPr>
          <p:cNvGrpSpPr/>
          <p:nvPr/>
        </p:nvGrpSpPr>
        <p:grpSpPr>
          <a:xfrm>
            <a:off x="9585988" y="470225"/>
            <a:ext cx="3337602" cy="958850"/>
            <a:chOff x="9737085" y="-34123"/>
            <a:chExt cx="3337602" cy="95885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EC7E56D-D1A2-4890-F85F-E06D83A53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7085" y="-3412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D088191-DFF1-300A-8749-7DD752F8806B}"/>
                </a:ext>
              </a:extLst>
            </p:cNvPr>
            <p:cNvSpPr txBox="1"/>
            <p:nvPr/>
          </p:nvSpPr>
          <p:spPr>
            <a:xfrm>
              <a:off x="10773933" y="200483"/>
              <a:ext cx="2300754" cy="3812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数据库管理能力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035371F-64FB-3CA8-C1A8-8EEA14C51FCD}"/>
              </a:ext>
            </a:extLst>
          </p:cNvPr>
          <p:cNvGrpSpPr/>
          <p:nvPr/>
        </p:nvGrpSpPr>
        <p:grpSpPr>
          <a:xfrm>
            <a:off x="0" y="1429075"/>
            <a:ext cx="10885437" cy="5290744"/>
            <a:chOff x="0" y="1317625"/>
            <a:chExt cx="9811500" cy="4984751"/>
          </a:xfrm>
        </p:grpSpPr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id="{02017EFA-CA05-B4FB-413D-E9C03806D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162" y="1445419"/>
              <a:ext cx="4008438" cy="358060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6911" y="21600"/>
                  </a:lnTo>
                  <a:lnTo>
                    <a:pt x="0" y="7462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adFill rotWithShape="0">
              <a:gsLst>
                <a:gs pos="28000">
                  <a:srgbClr val="FFFEFE">
                    <a:alpha val="0"/>
                  </a:srgbClr>
                </a:gs>
                <a:gs pos="100000">
                  <a:srgbClr val="FFFFFF">
                    <a:lumMod val="50000"/>
                    <a:alpha val="29999"/>
                  </a:srgbClr>
                </a:gs>
              </a:gsLst>
              <a:lin ang="19440000" scaled="0"/>
            </a:gradFill>
            <a:ln w="25400" cap="flat">
              <a:solidFill>
                <a:srgbClr val="A01013">
                  <a:alpha val="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3" name="AutoShape 15">
              <a:extLst>
                <a:ext uri="{FF2B5EF4-FFF2-40B4-BE49-F238E27FC236}">
                  <a16:creationId xmlns:a16="http://schemas.microsoft.com/office/drawing/2014/main" id="{9694BF72-BAF9-F03A-552C-687B29EC2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11313"/>
              <a:ext cx="8742363" cy="4691063"/>
            </a:xfrm>
            <a:custGeom>
              <a:avLst/>
              <a:gdLst>
                <a:gd name="T0" fmla="*/ 0 w 21216"/>
                <a:gd name="T1" fmla="*/ 2147483647 h 21600"/>
                <a:gd name="T2" fmla="*/ 2147483647 w 21216"/>
                <a:gd name="T3" fmla="*/ 2147483647 h 21600"/>
                <a:gd name="T4" fmla="*/ 2147483647 w 21216"/>
                <a:gd name="T5" fmla="*/ 2147483647 h 21600"/>
                <a:gd name="T6" fmla="*/ 2147483647 w 21216"/>
                <a:gd name="T7" fmla="*/ 2147483647 h 21600"/>
                <a:gd name="T8" fmla="*/ 2147483647 w 21216"/>
                <a:gd name="T9" fmla="*/ 2147483647 h 21600"/>
                <a:gd name="T10" fmla="*/ 2147483647 w 21216"/>
                <a:gd name="T11" fmla="*/ 2147483647 h 21600"/>
                <a:gd name="T12" fmla="*/ 2147483647 w 21216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16" h="21600">
                  <a:moveTo>
                    <a:pt x="0" y="21600"/>
                  </a:moveTo>
                  <a:cubicBezTo>
                    <a:pt x="0" y="21600"/>
                    <a:pt x="10673" y="21483"/>
                    <a:pt x="11926" y="18263"/>
                  </a:cubicBezTo>
                  <a:cubicBezTo>
                    <a:pt x="12849" y="15893"/>
                    <a:pt x="9681" y="14634"/>
                    <a:pt x="8680" y="12874"/>
                  </a:cubicBezTo>
                  <a:cubicBezTo>
                    <a:pt x="8251" y="12120"/>
                    <a:pt x="7779" y="8136"/>
                    <a:pt x="12640" y="8774"/>
                  </a:cubicBezTo>
                  <a:cubicBezTo>
                    <a:pt x="17000" y="9346"/>
                    <a:pt x="17500" y="7626"/>
                    <a:pt x="17395" y="6469"/>
                  </a:cubicBezTo>
                  <a:cubicBezTo>
                    <a:pt x="16863" y="623"/>
                    <a:pt x="18579" y="2109"/>
                    <a:pt x="19532" y="1705"/>
                  </a:cubicBezTo>
                  <a:cubicBezTo>
                    <a:pt x="21600" y="828"/>
                    <a:pt x="21181" y="0"/>
                    <a:pt x="21181" y="0"/>
                  </a:cubicBezTo>
                </a:path>
              </a:pathLst>
            </a:custGeom>
            <a:noFill/>
            <a:ln w="101600" cap="flat">
              <a:solidFill>
                <a:srgbClr val="AFB6BA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54" name="Group 16">
              <a:extLst>
                <a:ext uri="{FF2B5EF4-FFF2-40B4-BE49-F238E27FC236}">
                  <a16:creationId xmlns:a16="http://schemas.microsoft.com/office/drawing/2014/main" id="{07006F10-175E-B8E5-9EB9-26C7C563E5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087" y="1317625"/>
              <a:ext cx="1778000" cy="1173957"/>
              <a:chOff x="0" y="0"/>
              <a:chExt cx="2239" cy="1479"/>
            </a:xfrm>
          </p:grpSpPr>
          <p:sp>
            <p:nvSpPr>
              <p:cNvPr id="67" name="AutoShape 17">
                <a:extLst>
                  <a:ext uri="{FF2B5EF4-FFF2-40B4-BE49-F238E27FC236}">
                    <a16:creationId xmlns:a16="http://schemas.microsoft.com/office/drawing/2014/main" id="{12A95C8D-53ED-2287-D2C3-9186811E2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" y="33"/>
                <a:ext cx="1481" cy="127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577" y="11364"/>
                    </a:moveTo>
                    <a:lnTo>
                      <a:pt x="0" y="21600"/>
                    </a:lnTo>
                    <a:lnTo>
                      <a:pt x="21600" y="0"/>
                    </a:lnTo>
                    <a:lnTo>
                      <a:pt x="577" y="11364"/>
                    </a:lnTo>
                    <a:close/>
                    <a:moveTo>
                      <a:pt x="577" y="11364"/>
                    </a:moveTo>
                  </a:path>
                </a:pathLst>
              </a:custGeom>
              <a:solidFill>
                <a:srgbClr val="AC0000">
                  <a:lumMod val="50000"/>
                </a:srgbClr>
              </a:solidFill>
              <a:ln w="25400" cap="flat">
                <a:solidFill>
                  <a:srgbClr val="A01013">
                    <a:alpha val="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8" name="AutoShape 18">
                <a:extLst>
                  <a:ext uri="{FF2B5EF4-FFF2-40B4-BE49-F238E27FC236}">
                    <a16:creationId xmlns:a16="http://schemas.microsoft.com/office/drawing/2014/main" id="{7F3F50D9-98F8-B954-EDCE-1C181B563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" y="29"/>
                <a:ext cx="1516" cy="129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338" y="10512"/>
                    </a:moveTo>
                    <a:lnTo>
                      <a:pt x="0" y="21600"/>
                    </a:lnTo>
                    <a:lnTo>
                      <a:pt x="2612" y="12113"/>
                    </a:lnTo>
                    <a:lnTo>
                      <a:pt x="21600" y="0"/>
                    </a:lnTo>
                    <a:lnTo>
                      <a:pt x="14474" y="1859"/>
                    </a:lnTo>
                    <a:lnTo>
                      <a:pt x="338" y="10512"/>
                    </a:lnTo>
                    <a:close/>
                    <a:moveTo>
                      <a:pt x="338" y="10512"/>
                    </a:moveTo>
                  </a:path>
                </a:pathLst>
              </a:custGeom>
              <a:solidFill>
                <a:srgbClr val="AC0000">
                  <a:lumMod val="75000"/>
                </a:srgbClr>
              </a:solidFill>
              <a:ln w="25400" cap="flat">
                <a:solidFill>
                  <a:srgbClr val="A01013">
                    <a:alpha val="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9" name="AutoShape 19">
                <a:extLst>
                  <a:ext uri="{FF2B5EF4-FFF2-40B4-BE49-F238E27FC236}">
                    <a16:creationId xmlns:a16="http://schemas.microsoft.com/office/drawing/2014/main" id="{5EC04280-C19F-51DD-3A1A-6C3D06494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239" cy="700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2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2991"/>
                    </a:moveTo>
                    <a:lnTo>
                      <a:pt x="6723" y="21600"/>
                    </a:lnTo>
                    <a:lnTo>
                      <a:pt x="21600" y="0"/>
                    </a:lnTo>
                    <a:lnTo>
                      <a:pt x="0" y="12991"/>
                    </a:lnTo>
                    <a:close/>
                    <a:moveTo>
                      <a:pt x="0" y="12991"/>
                    </a:moveTo>
                  </a:path>
                </a:pathLst>
              </a:custGeom>
              <a:solidFill>
                <a:srgbClr val="AC0000"/>
              </a:solidFill>
              <a:ln w="25400" cap="flat">
                <a:solidFill>
                  <a:srgbClr val="A01013">
                    <a:alpha val="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0" name="AutoShape 20">
                <a:extLst>
                  <a:ext uri="{FF2B5EF4-FFF2-40B4-BE49-F238E27FC236}">
                    <a16:creationId xmlns:a16="http://schemas.microsoft.com/office/drawing/2014/main" id="{3CF4AFE1-C0D5-D440-71FB-15A4E12D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" y="11"/>
                <a:ext cx="1335" cy="14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0747"/>
                    </a:moveTo>
                    <a:lnTo>
                      <a:pt x="21600" y="0"/>
                    </a:lnTo>
                    <a:lnTo>
                      <a:pt x="7562" y="21600"/>
                    </a:lnTo>
                    <a:lnTo>
                      <a:pt x="0" y="10747"/>
                    </a:lnTo>
                    <a:close/>
                    <a:moveTo>
                      <a:pt x="0" y="10747"/>
                    </a:moveTo>
                  </a:path>
                </a:pathLst>
              </a:custGeom>
              <a:solidFill>
                <a:srgbClr val="AC0000"/>
              </a:solidFill>
              <a:ln w="25400" cap="flat">
                <a:solidFill>
                  <a:srgbClr val="A01013">
                    <a:alpha val="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F6832A8C-E62E-933F-8EC9-34A89C885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9862" y="2524125"/>
              <a:ext cx="952500" cy="952500"/>
            </a:xfrm>
            <a:prstGeom prst="ellipse">
              <a:avLst/>
            </a:prstGeom>
            <a:solidFill>
              <a:srgbClr val="A01013"/>
            </a:solidFill>
            <a:ln w="25400">
              <a:solidFill>
                <a:srgbClr val="A01013">
                  <a:alpha val="0"/>
                </a:srgb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0FEC095C-8B50-FFD8-BE54-4CC1E9F9D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2" y="3051175"/>
              <a:ext cx="952500" cy="952500"/>
            </a:xfrm>
            <a:prstGeom prst="ellipse">
              <a:avLst/>
            </a:prstGeom>
            <a:solidFill>
              <a:srgbClr val="262626"/>
            </a:solidFill>
            <a:ln w="25400" cap="flat">
              <a:solidFill>
                <a:srgbClr val="A01013">
                  <a:alpha val="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AF922B36-8464-883C-40D1-8E7A5E113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8682" y="4154908"/>
              <a:ext cx="952500" cy="952500"/>
            </a:xfrm>
            <a:prstGeom prst="ellipse">
              <a:avLst/>
            </a:prstGeom>
            <a:solidFill>
              <a:srgbClr val="AC0000"/>
            </a:solidFill>
            <a:ln w="25400">
              <a:solidFill>
                <a:srgbClr val="A01013">
                  <a:alpha val="0"/>
                </a:srgb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8" name="Line 27">
              <a:extLst>
                <a:ext uri="{FF2B5EF4-FFF2-40B4-BE49-F238E27FC236}">
                  <a16:creationId xmlns:a16="http://schemas.microsoft.com/office/drawing/2014/main" id="{3783D41B-3BA9-C9B6-8A6D-5CF8C6EB5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2575" y="4689475"/>
              <a:ext cx="535782" cy="0"/>
            </a:xfrm>
            <a:prstGeom prst="line">
              <a:avLst/>
            </a:prstGeom>
            <a:noFill/>
            <a:ln w="38100">
              <a:solidFill>
                <a:srgbClr val="CDCC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EEB6D210-F61C-FA4D-7087-AFF75A6B7A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5142706" y="2320925"/>
              <a:ext cx="0" cy="679450"/>
            </a:xfrm>
            <a:prstGeom prst="line">
              <a:avLst/>
            </a:prstGeom>
            <a:noFill/>
            <a:ln w="38100">
              <a:solidFill>
                <a:srgbClr val="CDCC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0" name="Line 29">
              <a:extLst>
                <a:ext uri="{FF2B5EF4-FFF2-40B4-BE49-F238E27FC236}">
                  <a16:creationId xmlns:a16="http://schemas.microsoft.com/office/drawing/2014/main" id="{A2FAE7B8-43F0-6E8F-7D58-40E66798D0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1512" y="3524250"/>
              <a:ext cx="0" cy="574675"/>
            </a:xfrm>
            <a:prstGeom prst="line">
              <a:avLst/>
            </a:prstGeom>
            <a:noFill/>
            <a:ln w="38100">
              <a:solidFill>
                <a:srgbClr val="CDCC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1" name="koppt-文本框">
              <a:extLst>
                <a:ext uri="{FF2B5EF4-FFF2-40B4-BE49-F238E27FC236}">
                  <a16:creationId xmlns:a16="http://schemas.microsoft.com/office/drawing/2014/main" id="{8513D1DC-5072-ACF1-5A5C-0BCB6F54B05D}"/>
                </a:ext>
              </a:extLst>
            </p:cNvPr>
            <p:cNvSpPr/>
            <p:nvPr/>
          </p:nvSpPr>
          <p:spPr>
            <a:xfrm>
              <a:off x="126228" y="4020061"/>
              <a:ext cx="2570119" cy="1088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A01013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e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xp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/imp</a:t>
              </a:r>
            </a:p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创建表空间，迁移速度受硬盘的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IO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影响较大，为了保证数据的一致性，停机时间很长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koppt-文本框">
              <a:extLst>
                <a:ext uri="{FF2B5EF4-FFF2-40B4-BE49-F238E27FC236}">
                  <a16:creationId xmlns:a16="http://schemas.microsoft.com/office/drawing/2014/main" id="{629755C0-70FA-FEC2-52AD-4EB0F993FCF7}"/>
                </a:ext>
              </a:extLst>
            </p:cNvPr>
            <p:cNvSpPr/>
            <p:nvPr/>
          </p:nvSpPr>
          <p:spPr>
            <a:xfrm>
              <a:off x="2407453" y="1701518"/>
              <a:ext cx="2570119" cy="1088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A01013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e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xpdp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/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impdp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创建表空间，迁移速度受硬盘的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IO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影响较大，为了保证数据的一致性，停机时间较长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koppt-文本框">
              <a:extLst>
                <a:ext uri="{FF2B5EF4-FFF2-40B4-BE49-F238E27FC236}">
                  <a16:creationId xmlns:a16="http://schemas.microsoft.com/office/drawing/2014/main" id="{12833D36-A196-A25F-03A6-E05AA2C6F1F8}"/>
                </a:ext>
              </a:extLst>
            </p:cNvPr>
            <p:cNvSpPr/>
            <p:nvPr/>
          </p:nvSpPr>
          <p:spPr>
            <a:xfrm>
              <a:off x="7241381" y="3797946"/>
              <a:ext cx="2570119" cy="1752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A01013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r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man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增量备份</a:t>
              </a:r>
            </a:p>
            <a:p>
              <a:pPr>
                <a:lnSpc>
                  <a:spcPct val="150000"/>
                </a:lnSpc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先提前给数据库做一次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0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级备份，还原到新服务器</a:t>
              </a:r>
              <a:r>
                <a:rPr lang="zh-CN" altLang="en-US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，等到停机迁移的时候，再做一次</a:t>
              </a:r>
              <a:r>
                <a:rPr lang="en-US" altLang="zh-CN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1</a:t>
              </a:r>
              <a:r>
                <a:rPr lang="zh-CN" altLang="en-US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级差异增量备份，保证数据的一致性。停机在两个小时以内。</a:t>
              </a: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C000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4" name="koppt-文本框">
              <a:extLst>
                <a:ext uri="{FF2B5EF4-FFF2-40B4-BE49-F238E27FC236}">
                  <a16:creationId xmlns:a16="http://schemas.microsoft.com/office/drawing/2014/main" id="{598685F3-0F13-C6FF-5125-9994A398203A}"/>
                </a:ext>
              </a:extLst>
            </p:cNvPr>
            <p:cNvSpPr/>
            <p:nvPr/>
          </p:nvSpPr>
          <p:spPr>
            <a:xfrm>
              <a:off x="3612205" y="4399906"/>
              <a:ext cx="619429" cy="406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01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5" name="koppt-文本框">
              <a:extLst>
                <a:ext uri="{FF2B5EF4-FFF2-40B4-BE49-F238E27FC236}">
                  <a16:creationId xmlns:a16="http://schemas.microsoft.com/office/drawing/2014/main" id="{BFAD7787-4E37-D36E-20A7-31D82E12F9BB}"/>
                </a:ext>
              </a:extLst>
            </p:cNvPr>
            <p:cNvSpPr/>
            <p:nvPr/>
          </p:nvSpPr>
          <p:spPr>
            <a:xfrm>
              <a:off x="4844898" y="3296593"/>
              <a:ext cx="619429" cy="406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02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6" name="koppt-文本框">
              <a:extLst>
                <a:ext uri="{FF2B5EF4-FFF2-40B4-BE49-F238E27FC236}">
                  <a16:creationId xmlns:a16="http://schemas.microsoft.com/office/drawing/2014/main" id="{286725F1-0C71-0275-B567-13AFBD27DE34}"/>
                </a:ext>
              </a:extLst>
            </p:cNvPr>
            <p:cNvSpPr/>
            <p:nvPr/>
          </p:nvSpPr>
          <p:spPr>
            <a:xfrm>
              <a:off x="6686398" y="2769543"/>
              <a:ext cx="619429" cy="406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03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72" name="koppt-文本框">
            <a:extLst>
              <a:ext uri="{FF2B5EF4-FFF2-40B4-BE49-F238E27FC236}">
                <a16:creationId xmlns:a16="http://schemas.microsoft.com/office/drawing/2014/main" id="{A580094B-D195-7EAF-7C2B-5FF67714849E}"/>
              </a:ext>
            </a:extLst>
          </p:cNvPr>
          <p:cNvSpPr/>
          <p:nvPr/>
        </p:nvSpPr>
        <p:spPr>
          <a:xfrm>
            <a:off x="8105501" y="5956041"/>
            <a:ext cx="384827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C000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1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C000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、掌握</a:t>
            </a: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AC000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rman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C000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快速迁移数据库能力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AC0000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srgbClr val="AC0000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2</a:t>
            </a:r>
            <a:r>
              <a:rPr lang="zh-CN" altLang="en-US" sz="1200" b="1" kern="0" dirty="0">
                <a:solidFill>
                  <a:srgbClr val="AC0000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、缩短停机时间，获得客户好评，提高客户满意度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AC0000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898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975A37-3723-7C37-D477-6A5B2C7DEAD1}"/>
              </a:ext>
            </a:extLst>
          </p:cNvPr>
          <p:cNvSpPr txBox="1">
            <a:spLocks/>
          </p:cNvSpPr>
          <p:nvPr/>
        </p:nvSpPr>
        <p:spPr>
          <a:xfrm>
            <a:off x="0" y="563412"/>
            <a:ext cx="11353800" cy="1042670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charset="-120"/>
                <a:ea typeface="微軟正黑體" charset="-120"/>
                <a:cs typeface="+mj-cs"/>
              </a:defRPr>
            </a:lvl1pPr>
          </a:lstStyle>
          <a:p>
            <a:pPr algn="l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Aciton5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效能优化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863184F-7B64-24B7-948F-12EA6D7CB584}"/>
              </a:ext>
            </a:extLst>
          </p:cNvPr>
          <p:cNvGrpSpPr/>
          <p:nvPr/>
        </p:nvGrpSpPr>
        <p:grpSpPr>
          <a:xfrm>
            <a:off x="8882428" y="1400762"/>
            <a:ext cx="3410769" cy="972450"/>
            <a:chOff x="9602907" y="414693"/>
            <a:chExt cx="3410769" cy="972450"/>
          </a:xfrm>
        </p:grpSpPr>
        <p:pic>
          <p:nvPicPr>
            <p:cNvPr id="5" name="图片 18">
              <a:extLst>
                <a:ext uri="{FF2B5EF4-FFF2-40B4-BE49-F238E27FC236}">
                  <a16:creationId xmlns:a16="http://schemas.microsoft.com/office/drawing/2014/main" id="{FFA80A86-4A9B-06EC-FB96-889EFC032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2907" y="428293"/>
              <a:ext cx="1187450" cy="9588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19">
              <a:extLst>
                <a:ext uri="{FF2B5EF4-FFF2-40B4-BE49-F238E27FC236}">
                  <a16:creationId xmlns:a16="http://schemas.microsoft.com/office/drawing/2014/main" id="{F1377240-10C9-5E22-A9FD-03B178C65B4B}"/>
                </a:ext>
              </a:extLst>
            </p:cNvPr>
            <p:cNvSpPr txBox="1"/>
            <p:nvPr/>
          </p:nvSpPr>
          <p:spPr>
            <a:xfrm>
              <a:off x="10712922" y="414693"/>
              <a:ext cx="2300754" cy="7013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问题分析解决能力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数据库管理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582AA71-1EBA-C139-DBA2-F0B80491CA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6" y="4889148"/>
            <a:ext cx="3559551" cy="129238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82C1BA1-97A2-54AA-052E-FCCC25EDD65C}"/>
              </a:ext>
            </a:extLst>
          </p:cNvPr>
          <p:cNvSpPr txBox="1"/>
          <p:nvPr/>
        </p:nvSpPr>
        <p:spPr>
          <a:xfrm>
            <a:off x="617133" y="3732708"/>
            <a:ext cx="812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导出的</a:t>
            </a:r>
            <a:r>
              <a:rPr lang="en-US" altLang="zh-CN" dirty="0" err="1"/>
              <a:t>awr</a:t>
            </a:r>
            <a:r>
              <a:rPr lang="zh-CN" altLang="en-US" dirty="0"/>
              <a:t>报告可以看到一些表是全表扫描的，执行次数较多，没有走索引。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C513CE-AF5E-87DF-B443-D04E3AB13C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497" y="4876495"/>
            <a:ext cx="2663687" cy="12599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7263CF-2F1E-A91A-3FF7-1C67D1A710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90" y="4889148"/>
            <a:ext cx="2890010" cy="125473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583B7E0-C6CB-FC15-A9FA-2791E041C7E7}"/>
              </a:ext>
            </a:extLst>
          </p:cNvPr>
          <p:cNvGrpSpPr/>
          <p:nvPr/>
        </p:nvGrpSpPr>
        <p:grpSpPr>
          <a:xfrm>
            <a:off x="838200" y="1357040"/>
            <a:ext cx="7165943" cy="2191398"/>
            <a:chOff x="626501" y="2183408"/>
            <a:chExt cx="7100045" cy="2414198"/>
          </a:xfrm>
        </p:grpSpPr>
        <p:sp>
          <p:nvSpPr>
            <p:cNvPr id="10" name="koppt-多边形">
              <a:extLst>
                <a:ext uri="{FF2B5EF4-FFF2-40B4-BE49-F238E27FC236}">
                  <a16:creationId xmlns:a16="http://schemas.microsoft.com/office/drawing/2014/main" id="{8886AD46-90FA-8FF2-0D0E-A07A4F89ED79}"/>
                </a:ext>
              </a:extLst>
            </p:cNvPr>
            <p:cNvSpPr/>
            <p:nvPr/>
          </p:nvSpPr>
          <p:spPr>
            <a:xfrm>
              <a:off x="2423515" y="2600563"/>
              <a:ext cx="918852" cy="1997043"/>
            </a:xfrm>
            <a:prstGeom prst="chevron">
              <a:avLst/>
            </a:pr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1076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koppt-多边形">
              <a:extLst>
                <a:ext uri="{FF2B5EF4-FFF2-40B4-BE49-F238E27FC236}">
                  <a16:creationId xmlns:a16="http://schemas.microsoft.com/office/drawing/2014/main" id="{D205EA01-95F3-9693-91CA-25A5ED11A17D}"/>
                </a:ext>
              </a:extLst>
            </p:cNvPr>
            <p:cNvSpPr/>
            <p:nvPr/>
          </p:nvSpPr>
          <p:spPr>
            <a:xfrm>
              <a:off x="5142359" y="2600563"/>
              <a:ext cx="918852" cy="1997043"/>
            </a:xfrm>
            <a:prstGeom prst="chevron">
              <a:avLst/>
            </a:pr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1076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koppt-圆形">
              <a:extLst>
                <a:ext uri="{FF2B5EF4-FFF2-40B4-BE49-F238E27FC236}">
                  <a16:creationId xmlns:a16="http://schemas.microsoft.com/office/drawing/2014/main" id="{2CE89AFD-6245-CE66-5370-F0B47343C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0139" y="3266242"/>
              <a:ext cx="665126" cy="665684"/>
            </a:xfrm>
            <a:prstGeom prst="ellipse">
              <a:avLst/>
            </a:prstGeom>
            <a:solidFill>
              <a:srgbClr val="AC0000"/>
            </a:solidFill>
            <a:ln w="76200" cap="flat" cmpd="sng" algn="ctr">
              <a:solidFill>
                <a:srgbClr val="AC00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1076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3" name="koppt-圆形">
              <a:extLst>
                <a:ext uri="{FF2B5EF4-FFF2-40B4-BE49-F238E27FC236}">
                  <a16:creationId xmlns:a16="http://schemas.microsoft.com/office/drawing/2014/main" id="{A112AC5C-EFA5-781D-FEB2-3FDE3D1ACF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9450" y="3266242"/>
              <a:ext cx="665126" cy="665684"/>
            </a:xfrm>
            <a:prstGeom prst="ellipse">
              <a:avLst/>
            </a:prstGeom>
            <a:solidFill>
              <a:srgbClr val="262626"/>
            </a:solidFill>
            <a:ln w="76200" cap="flat" cmpd="sng" algn="ctr">
              <a:solidFill>
                <a:srgbClr val="26262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1076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4" name="koppt-连接线">
              <a:extLst>
                <a:ext uri="{FF2B5EF4-FFF2-40B4-BE49-F238E27FC236}">
                  <a16:creationId xmlns:a16="http://schemas.microsoft.com/office/drawing/2014/main" id="{2B06E004-AAE9-FB61-E0D9-E4DCA079298A}"/>
                </a:ext>
              </a:extLst>
            </p:cNvPr>
            <p:cNvSpPr/>
            <p:nvPr/>
          </p:nvSpPr>
          <p:spPr>
            <a:xfrm rot="19051047">
              <a:off x="2930278" y="2183408"/>
              <a:ext cx="2181771" cy="2181771"/>
            </a:xfrm>
            <a:prstGeom prst="arc">
              <a:avLst/>
            </a:prstGeom>
            <a:noFill/>
            <a:ln w="28575" cap="flat" cmpd="sng" algn="ctr">
              <a:solidFill>
                <a:srgbClr val="FFFFFF">
                  <a:lumMod val="65000"/>
                </a:srgbClr>
              </a:solidFill>
              <a:prstDash val="sysDot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41076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" name="koppt-文本框">
              <a:extLst>
                <a:ext uri="{FF2B5EF4-FFF2-40B4-BE49-F238E27FC236}">
                  <a16:creationId xmlns:a16="http://schemas.microsoft.com/office/drawing/2014/main" id="{C69F2CE4-AD9B-FB28-A7AD-0767033A2E2A}"/>
                </a:ext>
              </a:extLst>
            </p:cNvPr>
            <p:cNvSpPr/>
            <p:nvPr/>
          </p:nvSpPr>
          <p:spPr>
            <a:xfrm>
              <a:off x="626501" y="3274293"/>
              <a:ext cx="1695551" cy="508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</a:rPr>
                <a:t>硬件升级后某个时间段系统仍会卡慢</a:t>
              </a:r>
            </a:p>
          </p:txBody>
        </p:sp>
        <p:sp>
          <p:nvSpPr>
            <p:cNvPr id="17" name="koppt-文本框">
              <a:extLst>
                <a:ext uri="{FF2B5EF4-FFF2-40B4-BE49-F238E27FC236}">
                  <a16:creationId xmlns:a16="http://schemas.microsoft.com/office/drawing/2014/main" id="{5FD9F0E5-C17A-7E26-A730-D40227919380}"/>
                </a:ext>
              </a:extLst>
            </p:cNvPr>
            <p:cNvSpPr/>
            <p:nvPr/>
          </p:nvSpPr>
          <p:spPr>
            <a:xfrm>
              <a:off x="3394587" y="3344783"/>
              <a:ext cx="1695551" cy="508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</a:rPr>
                <a:t>导出卡顿时间段的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</a:rPr>
                <a:t>AWR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</a:rPr>
                <a:t>报告</a:t>
              </a:r>
            </a:p>
          </p:txBody>
        </p:sp>
        <p:sp>
          <p:nvSpPr>
            <p:cNvPr id="19" name="koppt-文本框">
              <a:extLst>
                <a:ext uri="{FF2B5EF4-FFF2-40B4-BE49-F238E27FC236}">
                  <a16:creationId xmlns:a16="http://schemas.microsoft.com/office/drawing/2014/main" id="{CDA94049-732A-4080-0A6C-C3F5507D057F}"/>
                </a:ext>
              </a:extLst>
            </p:cNvPr>
            <p:cNvSpPr/>
            <p:nvPr/>
          </p:nvSpPr>
          <p:spPr>
            <a:xfrm>
              <a:off x="6030995" y="3378684"/>
              <a:ext cx="1695551" cy="676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</a:rPr>
                <a:t>优化问题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</a:rPr>
                <a:t>SQL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0" name="koppt-多边形">
            <a:extLst>
              <a:ext uri="{FF2B5EF4-FFF2-40B4-BE49-F238E27FC236}">
                <a16:creationId xmlns:a16="http://schemas.microsoft.com/office/drawing/2014/main" id="{F9D273CB-9E06-6218-0D30-F80F6FDF4B4D}"/>
              </a:ext>
            </a:extLst>
          </p:cNvPr>
          <p:cNvSpPr/>
          <p:nvPr/>
        </p:nvSpPr>
        <p:spPr>
          <a:xfrm>
            <a:off x="4663203" y="5135800"/>
            <a:ext cx="509160" cy="770935"/>
          </a:xfrm>
          <a:prstGeom prst="chevron">
            <a:avLst/>
          </a:pr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1076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2" name="koppt-多边形">
            <a:extLst>
              <a:ext uri="{FF2B5EF4-FFF2-40B4-BE49-F238E27FC236}">
                <a16:creationId xmlns:a16="http://schemas.microsoft.com/office/drawing/2014/main" id="{31B95B58-133A-F93A-C5DA-8544721612B2}"/>
              </a:ext>
            </a:extLst>
          </p:cNvPr>
          <p:cNvSpPr/>
          <p:nvPr/>
        </p:nvSpPr>
        <p:spPr>
          <a:xfrm>
            <a:off x="8373268" y="5149871"/>
            <a:ext cx="509160" cy="770935"/>
          </a:xfrm>
          <a:prstGeom prst="chevron">
            <a:avLst/>
          </a:pr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1076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797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1178840" y="1029902"/>
            <a:ext cx="2149351" cy="2150575"/>
          </a:xfrm>
          <a:prstGeom prst="ellipse">
            <a:avLst/>
          </a:prstGeom>
          <a:solidFill>
            <a:srgbClr val="DB4B4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3" name="TextBox 5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0507" y="1419279"/>
            <a:ext cx="2846014" cy="1186693"/>
          </a:xfrm>
          <a:prstGeom prst="rect">
            <a:avLst/>
          </a:prstGeom>
          <a:noFill/>
          <a:ln>
            <a:noFill/>
          </a:ln>
        </p:spPr>
        <p:txBody>
          <a:bodyPr wrap="square" lIns="91400" tIns="45699" rIns="91400" bIns="456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373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Source Han Sans K Light" panose="020B0300000000000000" pitchFamily="34" charset="-128"/>
              </a:rPr>
              <a:t>目录</a:t>
            </a:r>
            <a:r>
              <a:rPr lang="zh-CN" altLang="en-US" sz="3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Source Han Sans K Light" panose="020B0300000000000000" pitchFamily="34" charset="-128"/>
              </a:rPr>
              <a:t> </a:t>
            </a:r>
            <a:endParaRPr lang="en-US" altLang="zh-CN" sz="3200" b="1" kern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Source Han Sans K Light" panose="020B0300000000000000" pitchFamily="34" charset="-128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Source Han Sans K Light" panose="020B0300000000000000" pitchFamily="34" charset="-128"/>
              </a:rPr>
              <a:t>Contents</a:t>
            </a:r>
            <a:endParaRPr lang="en-US" altLang="ko-KR" sz="2400" kern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Source Han Sans K Light" panose="020B0300000000000000" pitchFamily="34" charset="-128"/>
            </a:endParaRPr>
          </a:p>
        </p:txBody>
      </p:sp>
      <p:sp>
        <p:nvSpPr>
          <p:cNvPr id="37" name="任意多边形 36"/>
          <p:cNvSpPr/>
          <p:nvPr>
            <p:custDataLst>
              <p:tags r:id="rId4"/>
            </p:custDataLst>
          </p:nvPr>
        </p:nvSpPr>
        <p:spPr>
          <a:xfrm>
            <a:off x="-30184" y="4048123"/>
            <a:ext cx="12233163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4" name="Oval 4"/>
          <p:cNvSpPr/>
          <p:nvPr>
            <p:custDataLst>
              <p:tags r:id="rId5"/>
            </p:custDataLst>
          </p:nvPr>
        </p:nvSpPr>
        <p:spPr>
          <a:xfrm>
            <a:off x="1706010" y="3879604"/>
            <a:ext cx="480730" cy="483132"/>
          </a:xfrm>
          <a:prstGeom prst="ellipse">
            <a:avLst/>
          </a:prstGeom>
          <a:solidFill>
            <a:srgbClr val="DB4B4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Source Han Sans K Light" panose="020B0300000000000000" pitchFamily="34" charset="-128"/>
              </a:rPr>
              <a:t>1</a:t>
            </a:r>
          </a:p>
        </p:txBody>
      </p:sp>
      <p:sp>
        <p:nvSpPr>
          <p:cNvPr id="5" name="Oval 4"/>
          <p:cNvSpPr/>
          <p:nvPr>
            <p:custDataLst>
              <p:tags r:id="rId6"/>
            </p:custDataLst>
          </p:nvPr>
        </p:nvSpPr>
        <p:spPr>
          <a:xfrm>
            <a:off x="5393055" y="4299314"/>
            <a:ext cx="480730" cy="483132"/>
          </a:xfrm>
          <a:prstGeom prst="ellipse">
            <a:avLst/>
          </a:prstGeom>
          <a:solidFill>
            <a:srgbClr val="DB4B4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Source Han Sans K Light" panose="020B0300000000000000" pitchFamily="34" charset="-128"/>
              </a:rPr>
              <a:t>2</a:t>
            </a:r>
          </a:p>
        </p:txBody>
      </p:sp>
      <p:sp>
        <p:nvSpPr>
          <p:cNvPr id="6" name="Oval 4"/>
          <p:cNvSpPr/>
          <p:nvPr>
            <p:custDataLst>
              <p:tags r:id="rId7"/>
            </p:custDataLst>
          </p:nvPr>
        </p:nvSpPr>
        <p:spPr>
          <a:xfrm>
            <a:off x="9334013" y="5078459"/>
            <a:ext cx="480730" cy="483132"/>
          </a:xfrm>
          <a:prstGeom prst="ellipse">
            <a:avLst/>
          </a:prstGeom>
          <a:solidFill>
            <a:srgbClr val="DB4B4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Source Han Sans K Light" panose="020B0300000000000000" pitchFamily="34" charset="-128"/>
              </a:rPr>
              <a:t>3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313918" y="4500769"/>
            <a:ext cx="1403985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Source Han Sans K Light" panose="020B0300000000000000" pitchFamily="34" charset="-128"/>
              </a:rPr>
              <a:t>PART 01</a:t>
            </a:r>
          </a:p>
          <a:p>
            <a:pPr lvl="0" algn="ctr" defTabSz="914400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Source Han Sans K Light" panose="020B0300000000000000" pitchFamily="34" charset="-128"/>
              </a:rPr>
              <a:t>个人资料</a:t>
            </a: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5086024" y="3416984"/>
            <a:ext cx="1405890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Source Han Sans K Light" panose="020B0300000000000000" pitchFamily="34" charset="-128"/>
              </a:rPr>
              <a:t>PART 02</a:t>
            </a:r>
          </a:p>
          <a:p>
            <a:pPr lvl="0" defTabSz="914400"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Source Han Sans K Light" panose="020B0300000000000000" pitchFamily="34" charset="-128"/>
              </a:rPr>
              <a:t>工作呈现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8832629" y="5613874"/>
            <a:ext cx="1403985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Source Han Sans K Light" panose="020B0300000000000000" pitchFamily="34" charset="-128"/>
              </a:rPr>
              <a:t>PART 03</a:t>
            </a:r>
          </a:p>
          <a:p>
            <a:pPr lvl="0" defTabSz="914400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Source Han Sans K Light" panose="020B0300000000000000" pitchFamily="34" charset="-128"/>
              </a:rPr>
              <a:t>工作规划</a:t>
            </a:r>
            <a:endParaRPr lang="zh-CN" altLang="en-US" sz="24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Source Han Sans K Light" panose="020B03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C74297-1A10-D623-C3AB-8D7F6B77A9A9}"/>
              </a:ext>
            </a:extLst>
          </p:cNvPr>
          <p:cNvSpPr txBox="1"/>
          <p:nvPr/>
        </p:nvSpPr>
        <p:spPr>
          <a:xfrm>
            <a:off x="5638800" y="2974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77BF7464-1116-F2BC-BE4A-DA9C92A691CB}"/>
              </a:ext>
            </a:extLst>
          </p:cNvPr>
          <p:cNvSpPr txBox="1">
            <a:spLocks/>
          </p:cNvSpPr>
          <p:nvPr/>
        </p:nvSpPr>
        <p:spPr>
          <a:xfrm>
            <a:off x="0" y="492478"/>
            <a:ext cx="12192000" cy="9812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项目收获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B345DE5C-0B4F-4862-B6D8-B48D5D14193A}"/>
              </a:ext>
            </a:extLst>
          </p:cNvPr>
          <p:cNvSpPr/>
          <p:nvPr/>
        </p:nvSpPr>
        <p:spPr>
          <a:xfrm>
            <a:off x="12700" y="5183414"/>
            <a:ext cx="1574800" cy="1674586"/>
          </a:xfrm>
          <a:custGeom>
            <a:avLst/>
            <a:gdLst>
              <a:gd name="connsiteX0" fmla="*/ 21771 w 1574800"/>
              <a:gd name="connsiteY0" fmla="*/ 0 h 1674586"/>
              <a:gd name="connsiteX1" fmla="*/ 1574800 w 1574800"/>
              <a:gd name="connsiteY1" fmla="*/ 1553029 h 1674586"/>
              <a:gd name="connsiteX2" fmla="*/ 1568662 w 1574800"/>
              <a:gd name="connsiteY2" fmla="*/ 1674586 h 1674586"/>
              <a:gd name="connsiteX3" fmla="*/ 0 w 1574800"/>
              <a:gd name="connsiteY3" fmla="*/ 1674586 h 1674586"/>
              <a:gd name="connsiteX4" fmla="*/ 0 w 1574800"/>
              <a:gd name="connsiteY4" fmla="*/ 1100 h 167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4800" h="1674586">
                <a:moveTo>
                  <a:pt x="21771" y="0"/>
                </a:moveTo>
                <a:cubicBezTo>
                  <a:pt x="879485" y="0"/>
                  <a:pt x="1574800" y="695315"/>
                  <a:pt x="1574800" y="1553029"/>
                </a:cubicBezTo>
                <a:lnTo>
                  <a:pt x="1568662" y="1674586"/>
                </a:lnTo>
                <a:lnTo>
                  <a:pt x="0" y="1674586"/>
                </a:lnTo>
                <a:lnTo>
                  <a:pt x="0" y="1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747A702-1788-E9B9-4C71-D14F4848C5E2}"/>
              </a:ext>
            </a:extLst>
          </p:cNvPr>
          <p:cNvSpPr/>
          <p:nvPr/>
        </p:nvSpPr>
        <p:spPr>
          <a:xfrm>
            <a:off x="11582400" y="6242870"/>
            <a:ext cx="609600" cy="615130"/>
          </a:xfrm>
          <a:custGeom>
            <a:avLst/>
            <a:gdLst>
              <a:gd name="connsiteX0" fmla="*/ 609600 w 609600"/>
              <a:gd name="connsiteY0" fmla="*/ 0 h 615130"/>
              <a:gd name="connsiteX1" fmla="*/ 609600 w 609600"/>
              <a:gd name="connsiteY1" fmla="*/ 615130 h 615130"/>
              <a:gd name="connsiteX2" fmla="*/ 0 w 609600"/>
              <a:gd name="connsiteY2" fmla="*/ 615130 h 615130"/>
              <a:gd name="connsiteX3" fmla="*/ 10751 w 609600"/>
              <a:gd name="connsiteY3" fmla="*/ 508488 h 615130"/>
              <a:gd name="connsiteX4" fmla="*/ 524405 w 609600"/>
              <a:gd name="connsiteY4" fmla="*/ 7517 h 61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" h="615130">
                <a:moveTo>
                  <a:pt x="609600" y="0"/>
                </a:moveTo>
                <a:lnTo>
                  <a:pt x="609600" y="615130"/>
                </a:lnTo>
                <a:lnTo>
                  <a:pt x="0" y="615130"/>
                </a:lnTo>
                <a:lnTo>
                  <a:pt x="10751" y="508488"/>
                </a:lnTo>
                <a:cubicBezTo>
                  <a:pt x="62963" y="253331"/>
                  <a:pt x="267032" y="53491"/>
                  <a:pt x="524405" y="7517"/>
                </a:cubicBezTo>
                <a:close/>
              </a:path>
            </a:pathLst>
          </a:custGeom>
          <a:gradFill flip="none" rotWithShape="1">
            <a:gsLst>
              <a:gs pos="0">
                <a:srgbClr val="BC5E25"/>
              </a:gs>
              <a:gs pos="70000">
                <a:srgbClr val="9B45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C97DD91-BDFF-E913-2518-E0535A464956}"/>
              </a:ext>
            </a:extLst>
          </p:cNvPr>
          <p:cNvSpPr/>
          <p:nvPr/>
        </p:nvSpPr>
        <p:spPr>
          <a:xfrm>
            <a:off x="0" y="0"/>
            <a:ext cx="444500" cy="506720"/>
          </a:xfrm>
          <a:custGeom>
            <a:avLst/>
            <a:gdLst>
              <a:gd name="connsiteX0" fmla="*/ 0 w 444500"/>
              <a:gd name="connsiteY0" fmla="*/ 0 h 506720"/>
              <a:gd name="connsiteX1" fmla="*/ 439379 w 444500"/>
              <a:gd name="connsiteY1" fmla="*/ 0 h 506720"/>
              <a:gd name="connsiteX2" fmla="*/ 444500 w 444500"/>
              <a:gd name="connsiteY2" fmla="*/ 50800 h 506720"/>
              <a:gd name="connsiteX3" fmla="*/ 79442 w 444500"/>
              <a:gd name="connsiteY3" fmla="*/ 498712 h 506720"/>
              <a:gd name="connsiteX4" fmla="*/ 0 w 444500"/>
              <a:gd name="connsiteY4" fmla="*/ 506720 h 50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506720">
                <a:moveTo>
                  <a:pt x="0" y="0"/>
                </a:moveTo>
                <a:lnTo>
                  <a:pt x="439379" y="0"/>
                </a:lnTo>
                <a:lnTo>
                  <a:pt x="444500" y="50800"/>
                </a:lnTo>
                <a:cubicBezTo>
                  <a:pt x="444500" y="271742"/>
                  <a:pt x="287781" y="456079"/>
                  <a:pt x="79442" y="498712"/>
                </a:cubicBezTo>
                <a:lnTo>
                  <a:pt x="0" y="506720"/>
                </a:lnTo>
                <a:close/>
              </a:path>
            </a:pathLst>
          </a:custGeom>
          <a:gradFill flip="none" rotWithShape="1">
            <a:gsLst>
              <a:gs pos="0">
                <a:srgbClr val="BC5E25"/>
              </a:gs>
              <a:gs pos="70000">
                <a:srgbClr val="9B45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0610B0-28CA-87AE-5BBF-1CD13F666AF6}"/>
              </a:ext>
            </a:extLst>
          </p:cNvPr>
          <p:cNvGrpSpPr/>
          <p:nvPr/>
        </p:nvGrpSpPr>
        <p:grpSpPr>
          <a:xfrm>
            <a:off x="979714" y="2424507"/>
            <a:ext cx="9859077" cy="508000"/>
            <a:chOff x="1181100" y="2153529"/>
            <a:chExt cx="9859077" cy="508000"/>
          </a:xfrm>
        </p:grpSpPr>
        <p:sp>
          <p:nvSpPr>
            <p:cNvPr id="24" name="PA-文本框 15">
              <a:extLst>
                <a:ext uri="{FF2B5EF4-FFF2-40B4-BE49-F238E27FC236}">
                  <a16:creationId xmlns:a16="http://schemas.microsoft.com/office/drawing/2014/main" id="{DC55D233-977F-958D-F30D-56E07204E38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925037" y="2162786"/>
              <a:ext cx="9115140" cy="427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600"/>
                </a:spcAft>
                <a:buClr>
                  <a:srgbClr val="4472C4">
                    <a:lumMod val="75000"/>
                  </a:srgbClr>
                </a:buClr>
                <a:buSzPct val="145000"/>
                <a:buFont typeface="Arial" panose="020B0604020202020204"/>
                <a:buNone/>
                <a:tabLst/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丰富了自己的数据库优化技能，为以后处理数据库卡顿问题积累了宝贵的经验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7C4BCB5-07AF-72E1-110F-DCDB898C28FF}"/>
                </a:ext>
              </a:extLst>
            </p:cNvPr>
            <p:cNvSpPr/>
            <p:nvPr/>
          </p:nvSpPr>
          <p:spPr>
            <a:xfrm>
              <a:off x="1181100" y="215352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D75436"/>
                </a:gs>
                <a:gs pos="70000">
                  <a:srgbClr val="C2412D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1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B28AC7E-F2CF-0A3C-C14C-3AE0CB663DBA}"/>
              </a:ext>
            </a:extLst>
          </p:cNvPr>
          <p:cNvGrpSpPr/>
          <p:nvPr/>
        </p:nvGrpSpPr>
        <p:grpSpPr>
          <a:xfrm>
            <a:off x="979714" y="3738957"/>
            <a:ext cx="9859077" cy="508000"/>
            <a:chOff x="1181100" y="2153529"/>
            <a:chExt cx="9859077" cy="508000"/>
          </a:xfrm>
        </p:grpSpPr>
        <p:sp>
          <p:nvSpPr>
            <p:cNvPr id="29" name="PA-文本框 15">
              <a:extLst>
                <a:ext uri="{FF2B5EF4-FFF2-40B4-BE49-F238E27FC236}">
                  <a16:creationId xmlns:a16="http://schemas.microsoft.com/office/drawing/2014/main" id="{ACD19A36-0DF6-20E6-EF03-3E5A03E0DE0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925037" y="2167814"/>
              <a:ext cx="9115140" cy="427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600"/>
                </a:spcAft>
                <a:buClr>
                  <a:srgbClr val="4472C4">
                    <a:lumMod val="75000"/>
                  </a:srgbClr>
                </a:buClr>
                <a:buSzPct val="145000"/>
                <a:buFont typeface="Arial" panose="020B0604020202020204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掌握了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rman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工具的使用，缩短数据库迁移的停机时间，可为部门提供一种新的创收方式。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DCE169B-87C5-BA17-79E4-46489AA692F5}"/>
                </a:ext>
              </a:extLst>
            </p:cNvPr>
            <p:cNvSpPr/>
            <p:nvPr/>
          </p:nvSpPr>
          <p:spPr>
            <a:xfrm>
              <a:off x="1181100" y="215352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D75436"/>
                </a:gs>
                <a:gs pos="70000">
                  <a:srgbClr val="C2412D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2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42B7EB0-7F1A-7A9B-1CA4-249EF53E5955}"/>
              </a:ext>
            </a:extLst>
          </p:cNvPr>
          <p:cNvGrpSpPr/>
          <p:nvPr/>
        </p:nvGrpSpPr>
        <p:grpSpPr>
          <a:xfrm>
            <a:off x="9670391" y="2689917"/>
            <a:ext cx="2336800" cy="2336800"/>
            <a:chOff x="1066800" y="3022600"/>
            <a:chExt cx="1930400" cy="19304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0BF09CD-7823-D14D-AC40-3BB9B61E0CE7}"/>
                </a:ext>
              </a:extLst>
            </p:cNvPr>
            <p:cNvSpPr/>
            <p:nvPr/>
          </p:nvSpPr>
          <p:spPr>
            <a:xfrm>
              <a:off x="1066800" y="3022600"/>
              <a:ext cx="1930400" cy="1930400"/>
            </a:xfrm>
            <a:prstGeom prst="ellipse">
              <a:avLst/>
            </a:prstGeom>
            <a:gradFill flip="none" rotWithShape="1">
              <a:gsLst>
                <a:gs pos="0">
                  <a:srgbClr val="BC5E25"/>
                </a:gs>
                <a:gs pos="70000">
                  <a:srgbClr val="9B452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3744ABC-7CD7-4264-CDFC-B8B855FAA46F}"/>
                </a:ext>
              </a:extLst>
            </p:cNvPr>
            <p:cNvSpPr/>
            <p:nvPr/>
          </p:nvSpPr>
          <p:spPr>
            <a:xfrm>
              <a:off x="1193800" y="3149600"/>
              <a:ext cx="1676400" cy="1676400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72877A8-7F32-C831-4C1A-316D1ED9AD95}"/>
              </a:ext>
            </a:extLst>
          </p:cNvPr>
          <p:cNvSpPr/>
          <p:nvPr/>
        </p:nvSpPr>
        <p:spPr>
          <a:xfrm>
            <a:off x="8373367" y="2243666"/>
            <a:ext cx="404147" cy="831978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D9D9D9"/>
              </a:gs>
              <a:gs pos="100000">
                <a:srgbClr val="D9D9D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08B5D690-9AA8-27B1-58B5-09E8B27E4349}"/>
              </a:ext>
            </a:extLst>
          </p:cNvPr>
          <p:cNvSpPr/>
          <p:nvPr/>
        </p:nvSpPr>
        <p:spPr>
          <a:xfrm>
            <a:off x="10996825" y="5259009"/>
            <a:ext cx="404147" cy="831978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D9D9D9"/>
              </a:gs>
              <a:gs pos="100000">
                <a:srgbClr val="D9D9D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112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54478" y="1363980"/>
            <a:ext cx="9083040" cy="4130040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648200" y="3550196"/>
            <a:ext cx="2895600" cy="656181"/>
            <a:chOff x="4648200" y="3438748"/>
            <a:chExt cx="2895600" cy="656181"/>
          </a:xfrm>
        </p:grpSpPr>
        <p:sp>
          <p:nvSpPr>
            <p:cNvPr id="13" name="矩形 12"/>
            <p:cNvSpPr/>
            <p:nvPr/>
          </p:nvSpPr>
          <p:spPr>
            <a:xfrm>
              <a:off x="4648200" y="3438748"/>
              <a:ext cx="2895600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kern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Source Han Sans K Light" panose="020B0300000000000000" pitchFamily="34" charset="-128"/>
                </a:rPr>
                <a:t>工作规划</a:t>
              </a:r>
              <a:r>
                <a:rPr lang="en-US" altLang="zh-CN" sz="2400" b="1" kern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Source Han Sans K Light" panose="020B0300000000000000" pitchFamily="34" charset="-128"/>
                </a:rPr>
                <a:t>-</a:t>
              </a:r>
              <a:r>
                <a:rPr lang="zh-CN" altLang="en-US" sz="2400" b="1" kern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Source Han Sans K Light" panose="020B0300000000000000" pitchFamily="34" charset="-128"/>
                </a:rPr>
                <a:t>自我提升</a:t>
              </a:r>
              <a:endParaRPr lang="zh-CN" altLang="en-US" sz="24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Source Han Sans K Light" panose="020B0300000000000000" pitchFamily="34" charset="-128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676900" y="4094929"/>
              <a:ext cx="8382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椭圆 14"/>
          <p:cNvSpPr/>
          <p:nvPr/>
        </p:nvSpPr>
        <p:spPr>
          <a:xfrm>
            <a:off x="5412103" y="1940015"/>
            <a:ext cx="1367794" cy="1367790"/>
          </a:xfrm>
          <a:prstGeom prst="ellipse">
            <a:avLst/>
          </a:prstGeom>
          <a:solidFill>
            <a:srgbClr val="E2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cs typeface="+mn-ea"/>
              </a:rPr>
              <a:t>03</a:t>
            </a:r>
            <a:endParaRPr lang="zh-CN" altLang="en-US" sz="5400" dirty="0"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3" name="椭圆 14"/>
          <p:cNvSpPr>
            <a:spLocks noChangeArrowheads="1"/>
          </p:cNvSpPr>
          <p:nvPr/>
        </p:nvSpPr>
        <p:spPr bwMode="auto">
          <a:xfrm>
            <a:off x="868680" y="761365"/>
            <a:ext cx="742950" cy="7429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1630" y="902970"/>
            <a:ext cx="3951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工作规划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自我提升</a:t>
            </a:r>
          </a:p>
        </p:txBody>
      </p:sp>
      <p:sp>
        <p:nvSpPr>
          <p:cNvPr id="5" name="AutoShape 59"/>
          <p:cNvSpPr/>
          <p:nvPr/>
        </p:nvSpPr>
        <p:spPr bwMode="auto">
          <a:xfrm>
            <a:off x="983615" y="902970"/>
            <a:ext cx="462915" cy="46101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8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" name="koppt-文本框">
            <a:extLst>
              <a:ext uri="{FF2B5EF4-FFF2-40B4-BE49-F238E27FC236}">
                <a16:creationId xmlns:a16="http://schemas.microsoft.com/office/drawing/2014/main" id="{C11C76AA-5F96-51A3-CC41-4461977826CF}"/>
              </a:ext>
            </a:extLst>
          </p:cNvPr>
          <p:cNvSpPr/>
          <p:nvPr/>
        </p:nvSpPr>
        <p:spPr>
          <a:xfrm>
            <a:off x="4211741" y="4676823"/>
            <a:ext cx="68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03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28" name="原创设计师QQ69613753    _2">
            <a:extLst>
              <a:ext uri="{FF2B5EF4-FFF2-40B4-BE49-F238E27FC236}">
                <a16:creationId xmlns:a16="http://schemas.microsoft.com/office/drawing/2014/main" id="{61AC41AA-FDA3-E456-487F-F36E7CB5A2E5}"/>
              </a:ext>
            </a:extLst>
          </p:cNvPr>
          <p:cNvGrpSpPr/>
          <p:nvPr/>
        </p:nvGrpSpPr>
        <p:grpSpPr>
          <a:xfrm>
            <a:off x="1714500" y="1944338"/>
            <a:ext cx="3746500" cy="3743116"/>
            <a:chOff x="1816100" y="2130408"/>
            <a:chExt cx="3746500" cy="3743116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6C1B5C1-44D7-993B-6A46-4B5451FB394E}"/>
                </a:ext>
              </a:extLst>
            </p:cNvPr>
            <p:cNvGrpSpPr/>
            <p:nvPr/>
          </p:nvGrpSpPr>
          <p:grpSpPr>
            <a:xfrm>
              <a:off x="1816100" y="2130408"/>
              <a:ext cx="3746500" cy="3743116"/>
              <a:chOff x="1816100" y="2017923"/>
              <a:chExt cx="3746500" cy="3743116"/>
            </a:xfrm>
          </p:grpSpPr>
          <p:sp>
            <p:nvSpPr>
              <p:cNvPr id="33" name="任意多边形 73">
                <a:extLst>
                  <a:ext uri="{FF2B5EF4-FFF2-40B4-BE49-F238E27FC236}">
                    <a16:creationId xmlns:a16="http://schemas.microsoft.com/office/drawing/2014/main" id="{56AFD070-051F-E683-CA5D-F6AA5BE4C81D}"/>
                  </a:ext>
                </a:extLst>
              </p:cNvPr>
              <p:cNvSpPr/>
              <p:nvPr/>
            </p:nvSpPr>
            <p:spPr>
              <a:xfrm>
                <a:off x="3756370" y="2017923"/>
                <a:ext cx="1806230" cy="2758965"/>
              </a:xfrm>
              <a:custGeom>
                <a:avLst/>
                <a:gdLst>
                  <a:gd name="connsiteX0" fmla="*/ 0 w 1806230"/>
                  <a:gd name="connsiteY0" fmla="*/ 0 h 2758965"/>
                  <a:gd name="connsiteX1" fmla="*/ 124509 w 1806230"/>
                  <a:gd name="connsiteY1" fmla="*/ 6287 h 2758965"/>
                  <a:gd name="connsiteX2" fmla="*/ 1806230 w 1806230"/>
                  <a:gd name="connsiteY2" fmla="*/ 1869866 h 2758965"/>
                  <a:gd name="connsiteX3" fmla="*/ 1659021 w 1806230"/>
                  <a:gd name="connsiteY3" fmla="*/ 2599019 h 2758965"/>
                  <a:gd name="connsiteX4" fmla="*/ 1608493 w 1806230"/>
                  <a:gd name="connsiteY4" fmla="*/ 2703908 h 2758965"/>
                  <a:gd name="connsiteX5" fmla="*/ 1002244 w 1806230"/>
                  <a:gd name="connsiteY5" fmla="*/ 2758965 h 2758965"/>
                  <a:gd name="connsiteX6" fmla="*/ 777507 w 1806230"/>
                  <a:gd name="connsiteY6" fmla="*/ 2272832 h 2758965"/>
                  <a:gd name="connsiteX7" fmla="*/ 796000 w 1806230"/>
                  <a:gd name="connsiteY7" fmla="*/ 2234443 h 2758965"/>
                  <a:gd name="connsiteX8" fmla="*/ 869605 w 1806230"/>
                  <a:gd name="connsiteY8" fmla="*/ 1869866 h 2758965"/>
                  <a:gd name="connsiteX9" fmla="*/ 121743 w 1806230"/>
                  <a:gd name="connsiteY9" fmla="*/ 952270 h 2758965"/>
                  <a:gd name="connsiteX10" fmla="*/ 41332 w 1806230"/>
                  <a:gd name="connsiteY10" fmla="*/ 939998 h 2758965"/>
                  <a:gd name="connsiteX11" fmla="*/ 352080 w 1806230"/>
                  <a:gd name="connsiteY11" fmla="*/ 499307 h 2758965"/>
                  <a:gd name="connsiteX12" fmla="*/ 0 w 1806230"/>
                  <a:gd name="connsiteY12" fmla="*/ 0 h 275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6230" h="2758965">
                    <a:moveTo>
                      <a:pt x="0" y="0"/>
                    </a:moveTo>
                    <a:lnTo>
                      <a:pt x="124509" y="6287"/>
                    </a:lnTo>
                    <a:cubicBezTo>
                      <a:pt x="1069107" y="102217"/>
                      <a:pt x="1806230" y="899960"/>
                      <a:pt x="1806230" y="1869866"/>
                    </a:cubicBezTo>
                    <a:cubicBezTo>
                      <a:pt x="1806230" y="2128508"/>
                      <a:pt x="1753813" y="2374907"/>
                      <a:pt x="1659021" y="2599019"/>
                    </a:cubicBezTo>
                    <a:lnTo>
                      <a:pt x="1608493" y="2703908"/>
                    </a:lnTo>
                    <a:lnTo>
                      <a:pt x="1002244" y="2758965"/>
                    </a:lnTo>
                    <a:lnTo>
                      <a:pt x="777507" y="2272832"/>
                    </a:lnTo>
                    <a:lnTo>
                      <a:pt x="796000" y="2234443"/>
                    </a:lnTo>
                    <a:cubicBezTo>
                      <a:pt x="843396" y="2122387"/>
                      <a:pt x="869605" y="1999187"/>
                      <a:pt x="869605" y="1869866"/>
                    </a:cubicBezTo>
                    <a:cubicBezTo>
                      <a:pt x="869605" y="1417243"/>
                      <a:pt x="548547" y="1039607"/>
                      <a:pt x="121743" y="952270"/>
                    </a:cubicBezTo>
                    <a:lnTo>
                      <a:pt x="41332" y="939998"/>
                    </a:lnTo>
                    <a:lnTo>
                      <a:pt x="352080" y="4993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1F2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sp>
            <p:nvSpPr>
              <p:cNvPr id="34" name="任意多边形 72">
                <a:extLst>
                  <a:ext uri="{FF2B5EF4-FFF2-40B4-BE49-F238E27FC236}">
                    <a16:creationId xmlns:a16="http://schemas.microsoft.com/office/drawing/2014/main" id="{336E94D3-1EAD-849A-F923-9EA84AF99F54}"/>
                  </a:ext>
                </a:extLst>
              </p:cNvPr>
              <p:cNvSpPr/>
              <p:nvPr/>
            </p:nvSpPr>
            <p:spPr>
              <a:xfrm>
                <a:off x="1816100" y="2020346"/>
                <a:ext cx="2108600" cy="2746464"/>
              </a:xfrm>
              <a:custGeom>
                <a:avLst/>
                <a:gdLst>
                  <a:gd name="connsiteX0" fmla="*/ 1758229 w 2108600"/>
                  <a:gd name="connsiteY0" fmla="*/ 0 h 2746464"/>
                  <a:gd name="connsiteX1" fmla="*/ 2108600 w 2108600"/>
                  <a:gd name="connsiteY1" fmla="*/ 496883 h 2746464"/>
                  <a:gd name="connsiteX2" fmla="*/ 1800009 w 2108600"/>
                  <a:gd name="connsiteY2" fmla="*/ 934516 h 2746464"/>
                  <a:gd name="connsiteX3" fmla="*/ 1777485 w 2108600"/>
                  <a:gd name="connsiteY3" fmla="*/ 935653 h 2746464"/>
                  <a:gd name="connsiteX4" fmla="*/ 936625 w 2108600"/>
                  <a:gd name="connsiteY4" fmla="*/ 1867442 h 2746464"/>
                  <a:gd name="connsiteX5" fmla="*/ 1010230 w 2108600"/>
                  <a:gd name="connsiteY5" fmla="*/ 2232019 h 2746464"/>
                  <a:gd name="connsiteX6" fmla="*/ 1013353 w 2108600"/>
                  <a:gd name="connsiteY6" fmla="*/ 2238502 h 2746464"/>
                  <a:gd name="connsiteX7" fmla="*/ 476761 w 2108600"/>
                  <a:gd name="connsiteY7" fmla="*/ 2189771 h 2746464"/>
                  <a:gd name="connsiteX8" fmla="*/ 219405 w 2108600"/>
                  <a:gd name="connsiteY8" fmla="*/ 2746464 h 2746464"/>
                  <a:gd name="connsiteX9" fmla="*/ 147209 w 2108600"/>
                  <a:gd name="connsiteY9" fmla="*/ 2596595 h 2746464"/>
                  <a:gd name="connsiteX10" fmla="*/ 0 w 2108600"/>
                  <a:gd name="connsiteY10" fmla="*/ 1867442 h 2746464"/>
                  <a:gd name="connsiteX11" fmla="*/ 1681721 w 2108600"/>
                  <a:gd name="connsiteY11" fmla="*/ 3863 h 2746464"/>
                  <a:gd name="connsiteX12" fmla="*/ 1758229 w 2108600"/>
                  <a:gd name="connsiteY12" fmla="*/ 0 h 274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8600" h="2746464">
                    <a:moveTo>
                      <a:pt x="1758229" y="0"/>
                    </a:moveTo>
                    <a:lnTo>
                      <a:pt x="2108600" y="496883"/>
                    </a:lnTo>
                    <a:lnTo>
                      <a:pt x="1800009" y="934516"/>
                    </a:lnTo>
                    <a:lnTo>
                      <a:pt x="1777485" y="935653"/>
                    </a:lnTo>
                    <a:cubicBezTo>
                      <a:pt x="1305187" y="983617"/>
                      <a:pt x="936625" y="1382488"/>
                      <a:pt x="936625" y="1867442"/>
                    </a:cubicBezTo>
                    <a:cubicBezTo>
                      <a:pt x="936625" y="1996763"/>
                      <a:pt x="962834" y="2119963"/>
                      <a:pt x="1010230" y="2232019"/>
                    </a:cubicBezTo>
                    <a:lnTo>
                      <a:pt x="1013353" y="2238502"/>
                    </a:lnTo>
                    <a:lnTo>
                      <a:pt x="476761" y="2189771"/>
                    </a:lnTo>
                    <a:lnTo>
                      <a:pt x="219405" y="2746464"/>
                    </a:lnTo>
                    <a:lnTo>
                      <a:pt x="147209" y="2596595"/>
                    </a:lnTo>
                    <a:cubicBezTo>
                      <a:pt x="52418" y="2372483"/>
                      <a:pt x="0" y="2126084"/>
                      <a:pt x="0" y="1867442"/>
                    </a:cubicBezTo>
                    <a:cubicBezTo>
                      <a:pt x="0" y="897536"/>
                      <a:pt x="737124" y="99793"/>
                      <a:pt x="1681721" y="3863"/>
                    </a:cubicBezTo>
                    <a:lnTo>
                      <a:pt x="1758229" y="0"/>
                    </a:lnTo>
                    <a:close/>
                  </a:path>
                </a:pathLst>
              </a:custGeom>
              <a:solidFill>
                <a:srgbClr val="252F3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sp>
            <p:nvSpPr>
              <p:cNvPr id="35" name="任意多边形 68">
                <a:extLst>
                  <a:ext uri="{FF2B5EF4-FFF2-40B4-BE49-F238E27FC236}">
                    <a16:creationId xmlns:a16="http://schemas.microsoft.com/office/drawing/2014/main" id="{B531A9CA-EB44-9F52-F0C4-29558D9E3E76}"/>
                  </a:ext>
                </a:extLst>
              </p:cNvPr>
              <p:cNvSpPr/>
              <p:nvPr/>
            </p:nvSpPr>
            <p:spPr>
              <a:xfrm>
                <a:off x="2128700" y="4369250"/>
                <a:ext cx="3147044" cy="1391789"/>
              </a:xfrm>
              <a:custGeom>
                <a:avLst/>
                <a:gdLst>
                  <a:gd name="connsiteX0" fmla="*/ 256036 w 3147044"/>
                  <a:gd name="connsiteY0" fmla="*/ 0 h 1391789"/>
                  <a:gd name="connsiteX1" fmla="*/ 789098 w 3147044"/>
                  <a:gd name="connsiteY1" fmla="*/ 48410 h 1391789"/>
                  <a:gd name="connsiteX2" fmla="*/ 898356 w 3147044"/>
                  <a:gd name="connsiteY2" fmla="*/ 180833 h 1391789"/>
                  <a:gd name="connsiteX3" fmla="*/ 1560650 w 3147044"/>
                  <a:gd name="connsiteY3" fmla="*/ 455164 h 1391789"/>
                  <a:gd name="connsiteX4" fmla="*/ 2222944 w 3147044"/>
                  <a:gd name="connsiteY4" fmla="*/ 180833 h 1391789"/>
                  <a:gd name="connsiteX5" fmla="*/ 2310541 w 3147044"/>
                  <a:gd name="connsiteY5" fmla="*/ 74665 h 1391789"/>
                  <a:gd name="connsiteX6" fmla="*/ 2538039 w 3147044"/>
                  <a:gd name="connsiteY6" fmla="*/ 566770 h 1391789"/>
                  <a:gd name="connsiteX7" fmla="*/ 3147044 w 3147044"/>
                  <a:gd name="connsiteY7" fmla="*/ 511463 h 1391789"/>
                  <a:gd name="connsiteX8" fmla="*/ 3113978 w 3147044"/>
                  <a:gd name="connsiteY8" fmla="*/ 565891 h 1391789"/>
                  <a:gd name="connsiteX9" fmla="*/ 1560650 w 3147044"/>
                  <a:gd name="connsiteY9" fmla="*/ 1391789 h 1391789"/>
                  <a:gd name="connsiteX10" fmla="*/ 7322 w 3147044"/>
                  <a:gd name="connsiteY10" fmla="*/ 565891 h 1391789"/>
                  <a:gd name="connsiteX11" fmla="*/ 0 w 3147044"/>
                  <a:gd name="connsiteY11" fmla="*/ 553838 h 1391789"/>
                  <a:gd name="connsiteX12" fmla="*/ 256036 w 3147044"/>
                  <a:gd name="connsiteY12" fmla="*/ 0 h 1391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7044" h="1391789">
                    <a:moveTo>
                      <a:pt x="256036" y="0"/>
                    </a:moveTo>
                    <a:lnTo>
                      <a:pt x="789098" y="48410"/>
                    </a:lnTo>
                    <a:lnTo>
                      <a:pt x="898356" y="180833"/>
                    </a:lnTo>
                    <a:cubicBezTo>
                      <a:pt x="1067852" y="350329"/>
                      <a:pt x="1302008" y="455164"/>
                      <a:pt x="1560650" y="455164"/>
                    </a:cubicBezTo>
                    <a:cubicBezTo>
                      <a:pt x="1819292" y="455164"/>
                      <a:pt x="2053448" y="350329"/>
                      <a:pt x="2222944" y="180833"/>
                    </a:cubicBezTo>
                    <a:lnTo>
                      <a:pt x="2310541" y="74665"/>
                    </a:lnTo>
                    <a:lnTo>
                      <a:pt x="2538039" y="566770"/>
                    </a:lnTo>
                    <a:lnTo>
                      <a:pt x="3147044" y="511463"/>
                    </a:lnTo>
                    <a:lnTo>
                      <a:pt x="3113978" y="565891"/>
                    </a:lnTo>
                    <a:cubicBezTo>
                      <a:pt x="2777342" y="1064179"/>
                      <a:pt x="2207255" y="1391789"/>
                      <a:pt x="1560650" y="1391789"/>
                    </a:cubicBezTo>
                    <a:cubicBezTo>
                      <a:pt x="914046" y="1391789"/>
                      <a:pt x="343959" y="1064179"/>
                      <a:pt x="7322" y="565891"/>
                    </a:cubicBezTo>
                    <a:lnTo>
                      <a:pt x="0" y="553838"/>
                    </a:lnTo>
                    <a:lnTo>
                      <a:pt x="256036" y="0"/>
                    </a:lnTo>
                    <a:close/>
                  </a:path>
                </a:pathLst>
              </a:custGeom>
              <a:solidFill>
                <a:srgbClr val="B71F2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</p:grp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7DFD3600-5563-B3C1-CD4D-F6DC454D6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5700" y="3306071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51255125-E1BE-FBA3-5D1E-E56517B832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419" y="5215729"/>
              <a:ext cx="322263" cy="322263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" name="Freeform 96">
              <a:extLst>
                <a:ext uri="{FF2B5EF4-FFF2-40B4-BE49-F238E27FC236}">
                  <a16:creationId xmlns:a16="http://schemas.microsoft.com/office/drawing/2014/main" id="{7834B014-F099-A367-9A4F-B04CBAAADC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3875" y="3144940"/>
              <a:ext cx="322263" cy="322263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6" name="原创设计师QQ69613753    _3">
            <a:extLst>
              <a:ext uri="{FF2B5EF4-FFF2-40B4-BE49-F238E27FC236}">
                <a16:creationId xmlns:a16="http://schemas.microsoft.com/office/drawing/2014/main" id="{4CD776C0-D7D5-133C-DF1C-36AB1BFFED5F}"/>
              </a:ext>
            </a:extLst>
          </p:cNvPr>
          <p:cNvGrpSpPr/>
          <p:nvPr/>
        </p:nvGrpSpPr>
        <p:grpSpPr>
          <a:xfrm>
            <a:off x="6214376" y="1758268"/>
            <a:ext cx="4452449" cy="1365823"/>
            <a:chOff x="6075851" y="1950679"/>
            <a:chExt cx="4452449" cy="1365823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B7DBF8D-DF1E-F066-71C9-5B72AB39699A}"/>
                </a:ext>
              </a:extLst>
            </p:cNvPr>
            <p:cNvGrpSpPr/>
            <p:nvPr/>
          </p:nvGrpSpPr>
          <p:grpSpPr>
            <a:xfrm>
              <a:off x="6075851" y="2136749"/>
              <a:ext cx="812800" cy="812800"/>
              <a:chOff x="6075851" y="2105471"/>
              <a:chExt cx="812800" cy="812800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EB5CA74-BA7E-E4EE-1A5E-AD9BB68DF460}"/>
                  </a:ext>
                </a:extLst>
              </p:cNvPr>
              <p:cNvSpPr/>
              <p:nvPr/>
            </p:nvSpPr>
            <p:spPr>
              <a:xfrm>
                <a:off x="6075851" y="2105471"/>
                <a:ext cx="812800" cy="812800"/>
              </a:xfrm>
              <a:prstGeom prst="ellipse">
                <a:avLst/>
              </a:prstGeom>
              <a:solidFill>
                <a:srgbClr val="252F3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sp>
            <p:nvSpPr>
              <p:cNvPr id="40" name="Freeform 96">
                <a:extLst>
                  <a:ext uri="{FF2B5EF4-FFF2-40B4-BE49-F238E27FC236}">
                    <a16:creationId xmlns:a16="http://schemas.microsoft.com/office/drawing/2014/main" id="{DBF6302C-BAA1-95E1-DA58-27FDCA6ECF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21120" y="2350740"/>
                <a:ext cx="322263" cy="322263"/>
              </a:xfrm>
              <a:custGeom>
                <a:avLst/>
                <a:gdLst>
                  <a:gd name="T0" fmla="*/ 658 w 1017"/>
                  <a:gd name="T1" fmla="*/ 2 h 1017"/>
                  <a:gd name="T2" fmla="*/ 600 w 1017"/>
                  <a:gd name="T3" fmla="*/ 16 h 1017"/>
                  <a:gd name="T4" fmla="*/ 551 w 1017"/>
                  <a:gd name="T5" fmla="*/ 36 h 1017"/>
                  <a:gd name="T6" fmla="*/ 513 w 1017"/>
                  <a:gd name="T7" fmla="*/ 61 h 1017"/>
                  <a:gd name="T8" fmla="*/ 393 w 1017"/>
                  <a:gd name="T9" fmla="*/ 10 h 1017"/>
                  <a:gd name="T10" fmla="*/ 269 w 1017"/>
                  <a:gd name="T11" fmla="*/ 3 h 1017"/>
                  <a:gd name="T12" fmla="*/ 166 w 1017"/>
                  <a:gd name="T13" fmla="*/ 39 h 1017"/>
                  <a:gd name="T14" fmla="*/ 82 w 1017"/>
                  <a:gd name="T15" fmla="*/ 104 h 1017"/>
                  <a:gd name="T16" fmla="*/ 24 w 1017"/>
                  <a:gd name="T17" fmla="*/ 194 h 1017"/>
                  <a:gd name="T18" fmla="*/ 0 w 1017"/>
                  <a:gd name="T19" fmla="*/ 301 h 1017"/>
                  <a:gd name="T20" fmla="*/ 13 w 1017"/>
                  <a:gd name="T21" fmla="*/ 451 h 1017"/>
                  <a:gd name="T22" fmla="*/ 74 w 1017"/>
                  <a:gd name="T23" fmla="*/ 625 h 1017"/>
                  <a:gd name="T24" fmla="*/ 182 w 1017"/>
                  <a:gd name="T25" fmla="*/ 784 h 1017"/>
                  <a:gd name="T26" fmla="*/ 333 w 1017"/>
                  <a:gd name="T27" fmla="*/ 919 h 1017"/>
                  <a:gd name="T28" fmla="*/ 494 w 1017"/>
                  <a:gd name="T29" fmla="*/ 1014 h 1017"/>
                  <a:gd name="T30" fmla="*/ 550 w 1017"/>
                  <a:gd name="T31" fmla="*/ 1000 h 1017"/>
                  <a:gd name="T32" fmla="*/ 730 w 1017"/>
                  <a:gd name="T33" fmla="*/ 883 h 1017"/>
                  <a:gd name="T34" fmla="*/ 869 w 1017"/>
                  <a:gd name="T35" fmla="*/ 740 h 1017"/>
                  <a:gd name="T36" fmla="*/ 964 w 1017"/>
                  <a:gd name="T37" fmla="*/ 577 h 1017"/>
                  <a:gd name="T38" fmla="*/ 1013 w 1017"/>
                  <a:gd name="T39" fmla="*/ 398 h 1017"/>
                  <a:gd name="T40" fmla="*/ 1014 w 1017"/>
                  <a:gd name="T41" fmla="*/ 269 h 1017"/>
                  <a:gd name="T42" fmla="*/ 978 w 1017"/>
                  <a:gd name="T43" fmla="*/ 166 h 1017"/>
                  <a:gd name="T44" fmla="*/ 913 w 1017"/>
                  <a:gd name="T45" fmla="*/ 82 h 1017"/>
                  <a:gd name="T46" fmla="*/ 823 w 1017"/>
                  <a:gd name="T47" fmla="*/ 25 h 1017"/>
                  <a:gd name="T48" fmla="*/ 715 w 1017"/>
                  <a:gd name="T49" fmla="*/ 0 h 1017"/>
                  <a:gd name="T50" fmla="*/ 433 w 1017"/>
                  <a:gd name="T51" fmla="*/ 909 h 1017"/>
                  <a:gd name="T52" fmla="*/ 281 w 1017"/>
                  <a:gd name="T53" fmla="*/ 794 h 1017"/>
                  <a:gd name="T54" fmla="*/ 167 w 1017"/>
                  <a:gd name="T55" fmla="*/ 659 h 1017"/>
                  <a:gd name="T56" fmla="*/ 93 w 1017"/>
                  <a:gd name="T57" fmla="*/ 506 h 1017"/>
                  <a:gd name="T58" fmla="*/ 63 w 1017"/>
                  <a:gd name="T59" fmla="*/ 342 h 1017"/>
                  <a:gd name="T60" fmla="*/ 75 w 1017"/>
                  <a:gd name="T61" fmla="*/ 242 h 1017"/>
                  <a:gd name="T62" fmla="*/ 176 w 1017"/>
                  <a:gd name="T63" fmla="*/ 107 h 1017"/>
                  <a:gd name="T64" fmla="*/ 304 w 1017"/>
                  <a:gd name="T65" fmla="*/ 63 h 1017"/>
                  <a:gd name="T66" fmla="*/ 411 w 1017"/>
                  <a:gd name="T67" fmla="*/ 81 h 1017"/>
                  <a:gd name="T68" fmla="*/ 414 w 1017"/>
                  <a:gd name="T69" fmla="*/ 178 h 1017"/>
                  <a:gd name="T70" fmla="*/ 383 w 1017"/>
                  <a:gd name="T71" fmla="*/ 288 h 1017"/>
                  <a:gd name="T72" fmla="*/ 390 w 1017"/>
                  <a:gd name="T73" fmla="*/ 340 h 1017"/>
                  <a:gd name="T74" fmla="*/ 425 w 1017"/>
                  <a:gd name="T75" fmla="*/ 348 h 1017"/>
                  <a:gd name="T76" fmla="*/ 445 w 1017"/>
                  <a:gd name="T77" fmla="*/ 317 h 1017"/>
                  <a:gd name="T78" fmla="*/ 462 w 1017"/>
                  <a:gd name="T79" fmla="*/ 224 h 1017"/>
                  <a:gd name="T80" fmla="*/ 511 w 1017"/>
                  <a:gd name="T81" fmla="*/ 146 h 1017"/>
                  <a:gd name="T82" fmla="*/ 549 w 1017"/>
                  <a:gd name="T83" fmla="*/ 113 h 1017"/>
                  <a:gd name="T84" fmla="*/ 591 w 1017"/>
                  <a:gd name="T85" fmla="*/ 88 h 1017"/>
                  <a:gd name="T86" fmla="*/ 628 w 1017"/>
                  <a:gd name="T87" fmla="*/ 74 h 1017"/>
                  <a:gd name="T88" fmla="*/ 675 w 1017"/>
                  <a:gd name="T89" fmla="*/ 64 h 1017"/>
                  <a:gd name="T90" fmla="*/ 750 w 1017"/>
                  <a:gd name="T91" fmla="*/ 69 h 1017"/>
                  <a:gd name="T92" fmla="*/ 896 w 1017"/>
                  <a:gd name="T93" fmla="*/ 157 h 1017"/>
                  <a:gd name="T94" fmla="*/ 952 w 1017"/>
                  <a:gd name="T95" fmla="*/ 292 h 1017"/>
                  <a:gd name="T96" fmla="*/ 946 w 1017"/>
                  <a:gd name="T97" fmla="*/ 413 h 1017"/>
                  <a:gd name="T98" fmla="*/ 897 w 1017"/>
                  <a:gd name="T99" fmla="*/ 573 h 1017"/>
                  <a:gd name="T100" fmla="*/ 805 w 1017"/>
                  <a:gd name="T101" fmla="*/ 719 h 1017"/>
                  <a:gd name="T102" fmla="*/ 675 w 1017"/>
                  <a:gd name="T103" fmla="*/ 846 h 1017"/>
                  <a:gd name="T104" fmla="*/ 508 w 1017"/>
                  <a:gd name="T105" fmla="*/ 950 h 1017"/>
                  <a:gd name="T106" fmla="*/ 677 w 1017"/>
                  <a:gd name="T107" fmla="*/ 136 h 1017"/>
                  <a:gd name="T108" fmla="*/ 669 w 1017"/>
                  <a:gd name="T109" fmla="*/ 172 h 1017"/>
                  <a:gd name="T110" fmla="*/ 699 w 1017"/>
                  <a:gd name="T111" fmla="*/ 191 h 1017"/>
                  <a:gd name="T112" fmla="*/ 780 w 1017"/>
                  <a:gd name="T113" fmla="*/ 220 h 1017"/>
                  <a:gd name="T114" fmla="*/ 824 w 1017"/>
                  <a:gd name="T115" fmla="*/ 292 h 1017"/>
                  <a:gd name="T116" fmla="*/ 835 w 1017"/>
                  <a:gd name="T117" fmla="*/ 340 h 1017"/>
                  <a:gd name="T118" fmla="*/ 870 w 1017"/>
                  <a:gd name="T119" fmla="*/ 348 h 1017"/>
                  <a:gd name="T120" fmla="*/ 890 w 1017"/>
                  <a:gd name="T121" fmla="*/ 317 h 1017"/>
                  <a:gd name="T122" fmla="*/ 846 w 1017"/>
                  <a:gd name="T123" fmla="*/ 196 h 1017"/>
                  <a:gd name="T124" fmla="*/ 738 w 1017"/>
                  <a:gd name="T125" fmla="*/ 131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7" h="1017">
                    <a:moveTo>
                      <a:pt x="699" y="0"/>
                    </a:moveTo>
                    <a:lnTo>
                      <a:pt x="699" y="0"/>
                    </a:lnTo>
                    <a:lnTo>
                      <a:pt x="684" y="0"/>
                    </a:lnTo>
                    <a:lnTo>
                      <a:pt x="669" y="1"/>
                    </a:lnTo>
                    <a:lnTo>
                      <a:pt x="669" y="1"/>
                    </a:lnTo>
                    <a:lnTo>
                      <a:pt x="658" y="2"/>
                    </a:lnTo>
                    <a:lnTo>
                      <a:pt x="658" y="2"/>
                    </a:lnTo>
                    <a:lnTo>
                      <a:pt x="641" y="5"/>
                    </a:lnTo>
                    <a:lnTo>
                      <a:pt x="641" y="5"/>
                    </a:lnTo>
                    <a:lnTo>
                      <a:pt x="628" y="7"/>
                    </a:lnTo>
                    <a:lnTo>
                      <a:pt x="628" y="7"/>
                    </a:lnTo>
                    <a:lnTo>
                      <a:pt x="613" y="12"/>
                    </a:lnTo>
                    <a:lnTo>
                      <a:pt x="613" y="12"/>
                    </a:lnTo>
                    <a:lnTo>
                      <a:pt x="600" y="16"/>
                    </a:lnTo>
                    <a:lnTo>
                      <a:pt x="600" y="16"/>
                    </a:lnTo>
                    <a:lnTo>
                      <a:pt x="588" y="20"/>
                    </a:lnTo>
                    <a:lnTo>
                      <a:pt x="588" y="20"/>
                    </a:lnTo>
                    <a:lnTo>
                      <a:pt x="573" y="27"/>
                    </a:lnTo>
                    <a:lnTo>
                      <a:pt x="558" y="33"/>
                    </a:lnTo>
                    <a:lnTo>
                      <a:pt x="558" y="33"/>
                    </a:lnTo>
                    <a:lnTo>
                      <a:pt x="551" y="36"/>
                    </a:lnTo>
                    <a:lnTo>
                      <a:pt x="551" y="36"/>
                    </a:lnTo>
                    <a:lnTo>
                      <a:pt x="535" y="45"/>
                    </a:lnTo>
                    <a:lnTo>
                      <a:pt x="535" y="45"/>
                    </a:lnTo>
                    <a:lnTo>
                      <a:pt x="528" y="50"/>
                    </a:lnTo>
                    <a:lnTo>
                      <a:pt x="528" y="50"/>
                    </a:lnTo>
                    <a:lnTo>
                      <a:pt x="513" y="61"/>
                    </a:lnTo>
                    <a:lnTo>
                      <a:pt x="513" y="61"/>
                    </a:lnTo>
                    <a:lnTo>
                      <a:pt x="508" y="63"/>
                    </a:lnTo>
                    <a:lnTo>
                      <a:pt x="508" y="63"/>
                    </a:lnTo>
                    <a:lnTo>
                      <a:pt x="487" y="49"/>
                    </a:lnTo>
                    <a:lnTo>
                      <a:pt x="465" y="36"/>
                    </a:lnTo>
                    <a:lnTo>
                      <a:pt x="442" y="26"/>
                    </a:lnTo>
                    <a:lnTo>
                      <a:pt x="418" y="16"/>
                    </a:lnTo>
                    <a:lnTo>
                      <a:pt x="393" y="10"/>
                    </a:lnTo>
                    <a:lnTo>
                      <a:pt x="369" y="4"/>
                    </a:lnTo>
                    <a:lnTo>
                      <a:pt x="343" y="1"/>
                    </a:lnTo>
                    <a:lnTo>
                      <a:pt x="317" y="0"/>
                    </a:lnTo>
                    <a:lnTo>
                      <a:pt x="317" y="0"/>
                    </a:lnTo>
                    <a:lnTo>
                      <a:pt x="301" y="0"/>
                    </a:lnTo>
                    <a:lnTo>
                      <a:pt x="285" y="1"/>
                    </a:lnTo>
                    <a:lnTo>
                      <a:pt x="269" y="3"/>
                    </a:lnTo>
                    <a:lnTo>
                      <a:pt x="253" y="6"/>
                    </a:lnTo>
                    <a:lnTo>
                      <a:pt x="238" y="10"/>
                    </a:lnTo>
                    <a:lnTo>
                      <a:pt x="223" y="14"/>
                    </a:lnTo>
                    <a:lnTo>
                      <a:pt x="208" y="19"/>
                    </a:lnTo>
                    <a:lnTo>
                      <a:pt x="194" y="25"/>
                    </a:lnTo>
                    <a:lnTo>
                      <a:pt x="180" y="31"/>
                    </a:lnTo>
                    <a:lnTo>
                      <a:pt x="166" y="39"/>
                    </a:lnTo>
                    <a:lnTo>
                      <a:pt x="152" y="46"/>
                    </a:lnTo>
                    <a:lnTo>
                      <a:pt x="139" y="55"/>
                    </a:lnTo>
                    <a:lnTo>
                      <a:pt x="127" y="63"/>
                    </a:lnTo>
                    <a:lnTo>
                      <a:pt x="116" y="73"/>
                    </a:lnTo>
                    <a:lnTo>
                      <a:pt x="104" y="82"/>
                    </a:lnTo>
                    <a:lnTo>
                      <a:pt x="93" y="93"/>
                    </a:lnTo>
                    <a:lnTo>
                      <a:pt x="82" y="104"/>
                    </a:lnTo>
                    <a:lnTo>
                      <a:pt x="72" y="116"/>
                    </a:lnTo>
                    <a:lnTo>
                      <a:pt x="63" y="128"/>
                    </a:lnTo>
                    <a:lnTo>
                      <a:pt x="53" y="140"/>
                    </a:lnTo>
                    <a:lnTo>
                      <a:pt x="46" y="153"/>
                    </a:lnTo>
                    <a:lnTo>
                      <a:pt x="37" y="166"/>
                    </a:lnTo>
                    <a:lnTo>
                      <a:pt x="31" y="180"/>
                    </a:lnTo>
                    <a:lnTo>
                      <a:pt x="24" y="194"/>
                    </a:lnTo>
                    <a:lnTo>
                      <a:pt x="19" y="208"/>
                    </a:lnTo>
                    <a:lnTo>
                      <a:pt x="14" y="223"/>
                    </a:lnTo>
                    <a:lnTo>
                      <a:pt x="9" y="238"/>
                    </a:lnTo>
                    <a:lnTo>
                      <a:pt x="6" y="254"/>
                    </a:lnTo>
                    <a:lnTo>
                      <a:pt x="3" y="269"/>
                    </a:lnTo>
                    <a:lnTo>
                      <a:pt x="1" y="285"/>
                    </a:lnTo>
                    <a:lnTo>
                      <a:pt x="0" y="301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0" y="344"/>
                    </a:lnTo>
                    <a:lnTo>
                      <a:pt x="2" y="371"/>
                    </a:lnTo>
                    <a:lnTo>
                      <a:pt x="4" y="398"/>
                    </a:lnTo>
                    <a:lnTo>
                      <a:pt x="8" y="425"/>
                    </a:lnTo>
                    <a:lnTo>
                      <a:pt x="13" y="451"/>
                    </a:lnTo>
                    <a:lnTo>
                      <a:pt x="18" y="476"/>
                    </a:lnTo>
                    <a:lnTo>
                      <a:pt x="25" y="502"/>
                    </a:lnTo>
                    <a:lnTo>
                      <a:pt x="33" y="527"/>
                    </a:lnTo>
                    <a:lnTo>
                      <a:pt x="41" y="552"/>
                    </a:lnTo>
                    <a:lnTo>
                      <a:pt x="51" y="577"/>
                    </a:lnTo>
                    <a:lnTo>
                      <a:pt x="62" y="602"/>
                    </a:lnTo>
                    <a:lnTo>
                      <a:pt x="74" y="625"/>
                    </a:lnTo>
                    <a:lnTo>
                      <a:pt x="87" y="649"/>
                    </a:lnTo>
                    <a:lnTo>
                      <a:pt x="100" y="673"/>
                    </a:lnTo>
                    <a:lnTo>
                      <a:pt x="116" y="696"/>
                    </a:lnTo>
                    <a:lnTo>
                      <a:pt x="131" y="719"/>
                    </a:lnTo>
                    <a:lnTo>
                      <a:pt x="147" y="740"/>
                    </a:lnTo>
                    <a:lnTo>
                      <a:pt x="164" y="763"/>
                    </a:lnTo>
                    <a:lnTo>
                      <a:pt x="182" y="784"/>
                    </a:lnTo>
                    <a:lnTo>
                      <a:pt x="201" y="805"/>
                    </a:lnTo>
                    <a:lnTo>
                      <a:pt x="222" y="825"/>
                    </a:lnTo>
                    <a:lnTo>
                      <a:pt x="242" y="845"/>
                    </a:lnTo>
                    <a:lnTo>
                      <a:pt x="264" y="865"/>
                    </a:lnTo>
                    <a:lnTo>
                      <a:pt x="286" y="883"/>
                    </a:lnTo>
                    <a:lnTo>
                      <a:pt x="310" y="902"/>
                    </a:lnTo>
                    <a:lnTo>
                      <a:pt x="333" y="919"/>
                    </a:lnTo>
                    <a:lnTo>
                      <a:pt x="358" y="937"/>
                    </a:lnTo>
                    <a:lnTo>
                      <a:pt x="384" y="954"/>
                    </a:lnTo>
                    <a:lnTo>
                      <a:pt x="411" y="970"/>
                    </a:lnTo>
                    <a:lnTo>
                      <a:pt x="437" y="985"/>
                    </a:lnTo>
                    <a:lnTo>
                      <a:pt x="465" y="1000"/>
                    </a:lnTo>
                    <a:lnTo>
                      <a:pt x="494" y="1014"/>
                    </a:lnTo>
                    <a:lnTo>
                      <a:pt x="494" y="1014"/>
                    </a:lnTo>
                    <a:lnTo>
                      <a:pt x="501" y="1017"/>
                    </a:lnTo>
                    <a:lnTo>
                      <a:pt x="508" y="1017"/>
                    </a:lnTo>
                    <a:lnTo>
                      <a:pt x="508" y="1017"/>
                    </a:lnTo>
                    <a:lnTo>
                      <a:pt x="515" y="1017"/>
                    </a:lnTo>
                    <a:lnTo>
                      <a:pt x="522" y="1014"/>
                    </a:lnTo>
                    <a:lnTo>
                      <a:pt x="522" y="1014"/>
                    </a:lnTo>
                    <a:lnTo>
                      <a:pt x="550" y="1000"/>
                    </a:lnTo>
                    <a:lnTo>
                      <a:pt x="578" y="985"/>
                    </a:lnTo>
                    <a:lnTo>
                      <a:pt x="606" y="970"/>
                    </a:lnTo>
                    <a:lnTo>
                      <a:pt x="632" y="954"/>
                    </a:lnTo>
                    <a:lnTo>
                      <a:pt x="657" y="937"/>
                    </a:lnTo>
                    <a:lnTo>
                      <a:pt x="683" y="919"/>
                    </a:lnTo>
                    <a:lnTo>
                      <a:pt x="707" y="902"/>
                    </a:lnTo>
                    <a:lnTo>
                      <a:pt x="730" y="883"/>
                    </a:lnTo>
                    <a:lnTo>
                      <a:pt x="753" y="865"/>
                    </a:lnTo>
                    <a:lnTo>
                      <a:pt x="774" y="845"/>
                    </a:lnTo>
                    <a:lnTo>
                      <a:pt x="795" y="825"/>
                    </a:lnTo>
                    <a:lnTo>
                      <a:pt x="815" y="805"/>
                    </a:lnTo>
                    <a:lnTo>
                      <a:pt x="833" y="784"/>
                    </a:lnTo>
                    <a:lnTo>
                      <a:pt x="852" y="763"/>
                    </a:lnTo>
                    <a:lnTo>
                      <a:pt x="869" y="740"/>
                    </a:lnTo>
                    <a:lnTo>
                      <a:pt x="886" y="719"/>
                    </a:lnTo>
                    <a:lnTo>
                      <a:pt x="901" y="696"/>
                    </a:lnTo>
                    <a:lnTo>
                      <a:pt x="916" y="673"/>
                    </a:lnTo>
                    <a:lnTo>
                      <a:pt x="929" y="649"/>
                    </a:lnTo>
                    <a:lnTo>
                      <a:pt x="942" y="625"/>
                    </a:lnTo>
                    <a:lnTo>
                      <a:pt x="953" y="602"/>
                    </a:lnTo>
                    <a:lnTo>
                      <a:pt x="964" y="577"/>
                    </a:lnTo>
                    <a:lnTo>
                      <a:pt x="974" y="552"/>
                    </a:lnTo>
                    <a:lnTo>
                      <a:pt x="984" y="527"/>
                    </a:lnTo>
                    <a:lnTo>
                      <a:pt x="991" y="502"/>
                    </a:lnTo>
                    <a:lnTo>
                      <a:pt x="997" y="476"/>
                    </a:lnTo>
                    <a:lnTo>
                      <a:pt x="1004" y="451"/>
                    </a:lnTo>
                    <a:lnTo>
                      <a:pt x="1008" y="425"/>
                    </a:lnTo>
                    <a:lnTo>
                      <a:pt x="1013" y="398"/>
                    </a:lnTo>
                    <a:lnTo>
                      <a:pt x="1015" y="371"/>
                    </a:lnTo>
                    <a:lnTo>
                      <a:pt x="1017" y="344"/>
                    </a:lnTo>
                    <a:lnTo>
                      <a:pt x="1017" y="317"/>
                    </a:lnTo>
                    <a:lnTo>
                      <a:pt x="1017" y="317"/>
                    </a:lnTo>
                    <a:lnTo>
                      <a:pt x="1017" y="301"/>
                    </a:lnTo>
                    <a:lnTo>
                      <a:pt x="1016" y="285"/>
                    </a:lnTo>
                    <a:lnTo>
                      <a:pt x="1014" y="269"/>
                    </a:lnTo>
                    <a:lnTo>
                      <a:pt x="1010" y="254"/>
                    </a:lnTo>
                    <a:lnTo>
                      <a:pt x="1007" y="238"/>
                    </a:lnTo>
                    <a:lnTo>
                      <a:pt x="1003" y="223"/>
                    </a:lnTo>
                    <a:lnTo>
                      <a:pt x="997" y="208"/>
                    </a:lnTo>
                    <a:lnTo>
                      <a:pt x="992" y="194"/>
                    </a:lnTo>
                    <a:lnTo>
                      <a:pt x="986" y="180"/>
                    </a:lnTo>
                    <a:lnTo>
                      <a:pt x="978" y="166"/>
                    </a:lnTo>
                    <a:lnTo>
                      <a:pt x="971" y="153"/>
                    </a:lnTo>
                    <a:lnTo>
                      <a:pt x="962" y="140"/>
                    </a:lnTo>
                    <a:lnTo>
                      <a:pt x="953" y="128"/>
                    </a:lnTo>
                    <a:lnTo>
                      <a:pt x="944" y="116"/>
                    </a:lnTo>
                    <a:lnTo>
                      <a:pt x="934" y="104"/>
                    </a:lnTo>
                    <a:lnTo>
                      <a:pt x="923" y="93"/>
                    </a:lnTo>
                    <a:lnTo>
                      <a:pt x="913" y="82"/>
                    </a:lnTo>
                    <a:lnTo>
                      <a:pt x="901" y="73"/>
                    </a:lnTo>
                    <a:lnTo>
                      <a:pt x="889" y="63"/>
                    </a:lnTo>
                    <a:lnTo>
                      <a:pt x="876" y="55"/>
                    </a:lnTo>
                    <a:lnTo>
                      <a:pt x="863" y="46"/>
                    </a:lnTo>
                    <a:lnTo>
                      <a:pt x="850" y="39"/>
                    </a:lnTo>
                    <a:lnTo>
                      <a:pt x="837" y="31"/>
                    </a:lnTo>
                    <a:lnTo>
                      <a:pt x="823" y="25"/>
                    </a:lnTo>
                    <a:lnTo>
                      <a:pt x="809" y="19"/>
                    </a:lnTo>
                    <a:lnTo>
                      <a:pt x="794" y="14"/>
                    </a:lnTo>
                    <a:lnTo>
                      <a:pt x="779" y="10"/>
                    </a:lnTo>
                    <a:lnTo>
                      <a:pt x="763" y="6"/>
                    </a:lnTo>
                    <a:lnTo>
                      <a:pt x="747" y="3"/>
                    </a:lnTo>
                    <a:lnTo>
                      <a:pt x="731" y="1"/>
                    </a:lnTo>
                    <a:lnTo>
                      <a:pt x="715" y="0"/>
                    </a:lnTo>
                    <a:lnTo>
                      <a:pt x="699" y="0"/>
                    </a:lnTo>
                    <a:lnTo>
                      <a:pt x="699" y="0"/>
                    </a:lnTo>
                    <a:close/>
                    <a:moveTo>
                      <a:pt x="508" y="950"/>
                    </a:moveTo>
                    <a:lnTo>
                      <a:pt x="508" y="950"/>
                    </a:lnTo>
                    <a:lnTo>
                      <a:pt x="482" y="937"/>
                    </a:lnTo>
                    <a:lnTo>
                      <a:pt x="457" y="924"/>
                    </a:lnTo>
                    <a:lnTo>
                      <a:pt x="433" y="909"/>
                    </a:lnTo>
                    <a:lnTo>
                      <a:pt x="408" y="894"/>
                    </a:lnTo>
                    <a:lnTo>
                      <a:pt x="386" y="879"/>
                    </a:lnTo>
                    <a:lnTo>
                      <a:pt x="363" y="863"/>
                    </a:lnTo>
                    <a:lnTo>
                      <a:pt x="342" y="846"/>
                    </a:lnTo>
                    <a:lnTo>
                      <a:pt x="320" y="829"/>
                    </a:lnTo>
                    <a:lnTo>
                      <a:pt x="300" y="812"/>
                    </a:lnTo>
                    <a:lnTo>
                      <a:pt x="281" y="794"/>
                    </a:lnTo>
                    <a:lnTo>
                      <a:pt x="263" y="776"/>
                    </a:lnTo>
                    <a:lnTo>
                      <a:pt x="244" y="757"/>
                    </a:lnTo>
                    <a:lnTo>
                      <a:pt x="227" y="738"/>
                    </a:lnTo>
                    <a:lnTo>
                      <a:pt x="211" y="719"/>
                    </a:lnTo>
                    <a:lnTo>
                      <a:pt x="196" y="699"/>
                    </a:lnTo>
                    <a:lnTo>
                      <a:pt x="181" y="679"/>
                    </a:lnTo>
                    <a:lnTo>
                      <a:pt x="167" y="659"/>
                    </a:lnTo>
                    <a:lnTo>
                      <a:pt x="154" y="637"/>
                    </a:lnTo>
                    <a:lnTo>
                      <a:pt x="141" y="617"/>
                    </a:lnTo>
                    <a:lnTo>
                      <a:pt x="131" y="595"/>
                    </a:lnTo>
                    <a:lnTo>
                      <a:pt x="120" y="573"/>
                    </a:lnTo>
                    <a:lnTo>
                      <a:pt x="110" y="551"/>
                    </a:lnTo>
                    <a:lnTo>
                      <a:pt x="102" y="529"/>
                    </a:lnTo>
                    <a:lnTo>
                      <a:pt x="93" y="506"/>
                    </a:lnTo>
                    <a:lnTo>
                      <a:pt x="87" y="484"/>
                    </a:lnTo>
                    <a:lnTo>
                      <a:pt x="80" y="460"/>
                    </a:lnTo>
                    <a:lnTo>
                      <a:pt x="75" y="437"/>
                    </a:lnTo>
                    <a:lnTo>
                      <a:pt x="70" y="413"/>
                    </a:lnTo>
                    <a:lnTo>
                      <a:pt x="67" y="389"/>
                    </a:lnTo>
                    <a:lnTo>
                      <a:pt x="65" y="366"/>
                    </a:lnTo>
                    <a:lnTo>
                      <a:pt x="63" y="342"/>
                    </a:lnTo>
                    <a:lnTo>
                      <a:pt x="63" y="317"/>
                    </a:lnTo>
                    <a:lnTo>
                      <a:pt x="63" y="317"/>
                    </a:lnTo>
                    <a:lnTo>
                      <a:pt x="63" y="305"/>
                    </a:lnTo>
                    <a:lnTo>
                      <a:pt x="64" y="292"/>
                    </a:lnTo>
                    <a:lnTo>
                      <a:pt x="66" y="279"/>
                    </a:lnTo>
                    <a:lnTo>
                      <a:pt x="68" y="267"/>
                    </a:lnTo>
                    <a:lnTo>
                      <a:pt x="75" y="242"/>
                    </a:lnTo>
                    <a:lnTo>
                      <a:pt x="83" y="219"/>
                    </a:lnTo>
                    <a:lnTo>
                      <a:pt x="94" y="196"/>
                    </a:lnTo>
                    <a:lnTo>
                      <a:pt x="106" y="176"/>
                    </a:lnTo>
                    <a:lnTo>
                      <a:pt x="121" y="157"/>
                    </a:lnTo>
                    <a:lnTo>
                      <a:pt x="137" y="138"/>
                    </a:lnTo>
                    <a:lnTo>
                      <a:pt x="155" y="121"/>
                    </a:lnTo>
                    <a:lnTo>
                      <a:pt x="176" y="107"/>
                    </a:lnTo>
                    <a:lnTo>
                      <a:pt x="196" y="94"/>
                    </a:lnTo>
                    <a:lnTo>
                      <a:pt x="219" y="84"/>
                    </a:lnTo>
                    <a:lnTo>
                      <a:pt x="242" y="75"/>
                    </a:lnTo>
                    <a:lnTo>
                      <a:pt x="266" y="69"/>
                    </a:lnTo>
                    <a:lnTo>
                      <a:pt x="279" y="66"/>
                    </a:lnTo>
                    <a:lnTo>
                      <a:pt x="291" y="64"/>
                    </a:lnTo>
                    <a:lnTo>
                      <a:pt x="304" y="63"/>
                    </a:lnTo>
                    <a:lnTo>
                      <a:pt x="317" y="63"/>
                    </a:lnTo>
                    <a:lnTo>
                      <a:pt x="317" y="63"/>
                    </a:lnTo>
                    <a:lnTo>
                      <a:pt x="337" y="64"/>
                    </a:lnTo>
                    <a:lnTo>
                      <a:pt x="356" y="66"/>
                    </a:lnTo>
                    <a:lnTo>
                      <a:pt x="374" y="70"/>
                    </a:lnTo>
                    <a:lnTo>
                      <a:pt x="392" y="75"/>
                    </a:lnTo>
                    <a:lnTo>
                      <a:pt x="411" y="81"/>
                    </a:lnTo>
                    <a:lnTo>
                      <a:pt x="428" y="89"/>
                    </a:lnTo>
                    <a:lnTo>
                      <a:pt x="444" y="98"/>
                    </a:lnTo>
                    <a:lnTo>
                      <a:pt x="460" y="108"/>
                    </a:lnTo>
                    <a:lnTo>
                      <a:pt x="460" y="108"/>
                    </a:lnTo>
                    <a:lnTo>
                      <a:pt x="443" y="130"/>
                    </a:lnTo>
                    <a:lnTo>
                      <a:pt x="427" y="153"/>
                    </a:lnTo>
                    <a:lnTo>
                      <a:pt x="414" y="178"/>
                    </a:lnTo>
                    <a:lnTo>
                      <a:pt x="402" y="204"/>
                    </a:lnTo>
                    <a:lnTo>
                      <a:pt x="398" y="218"/>
                    </a:lnTo>
                    <a:lnTo>
                      <a:pt x="393" y="231"/>
                    </a:lnTo>
                    <a:lnTo>
                      <a:pt x="389" y="245"/>
                    </a:lnTo>
                    <a:lnTo>
                      <a:pt x="386" y="258"/>
                    </a:lnTo>
                    <a:lnTo>
                      <a:pt x="384" y="273"/>
                    </a:lnTo>
                    <a:lnTo>
                      <a:pt x="383" y="288"/>
                    </a:lnTo>
                    <a:lnTo>
                      <a:pt x="382" y="302"/>
                    </a:lnTo>
                    <a:lnTo>
                      <a:pt x="381" y="317"/>
                    </a:lnTo>
                    <a:lnTo>
                      <a:pt x="381" y="317"/>
                    </a:lnTo>
                    <a:lnTo>
                      <a:pt x="382" y="324"/>
                    </a:lnTo>
                    <a:lnTo>
                      <a:pt x="384" y="330"/>
                    </a:lnTo>
                    <a:lnTo>
                      <a:pt x="386" y="336"/>
                    </a:lnTo>
                    <a:lnTo>
                      <a:pt x="390" y="340"/>
                    </a:lnTo>
                    <a:lnTo>
                      <a:pt x="394" y="344"/>
                    </a:lnTo>
                    <a:lnTo>
                      <a:pt x="400" y="348"/>
                    </a:lnTo>
                    <a:lnTo>
                      <a:pt x="406" y="349"/>
                    </a:lnTo>
                    <a:lnTo>
                      <a:pt x="413" y="350"/>
                    </a:lnTo>
                    <a:lnTo>
                      <a:pt x="413" y="350"/>
                    </a:lnTo>
                    <a:lnTo>
                      <a:pt x="419" y="349"/>
                    </a:lnTo>
                    <a:lnTo>
                      <a:pt x="425" y="348"/>
                    </a:lnTo>
                    <a:lnTo>
                      <a:pt x="431" y="344"/>
                    </a:lnTo>
                    <a:lnTo>
                      <a:pt x="435" y="340"/>
                    </a:lnTo>
                    <a:lnTo>
                      <a:pt x="440" y="336"/>
                    </a:lnTo>
                    <a:lnTo>
                      <a:pt x="442" y="330"/>
                    </a:lnTo>
                    <a:lnTo>
                      <a:pt x="444" y="324"/>
                    </a:lnTo>
                    <a:lnTo>
                      <a:pt x="445" y="317"/>
                    </a:lnTo>
                    <a:lnTo>
                      <a:pt x="445" y="317"/>
                    </a:lnTo>
                    <a:lnTo>
                      <a:pt x="445" y="304"/>
                    </a:lnTo>
                    <a:lnTo>
                      <a:pt x="446" y="290"/>
                    </a:lnTo>
                    <a:lnTo>
                      <a:pt x="448" y="276"/>
                    </a:lnTo>
                    <a:lnTo>
                      <a:pt x="450" y="263"/>
                    </a:lnTo>
                    <a:lnTo>
                      <a:pt x="453" y="250"/>
                    </a:lnTo>
                    <a:lnTo>
                      <a:pt x="458" y="237"/>
                    </a:lnTo>
                    <a:lnTo>
                      <a:pt x="462" y="224"/>
                    </a:lnTo>
                    <a:lnTo>
                      <a:pt x="467" y="211"/>
                    </a:lnTo>
                    <a:lnTo>
                      <a:pt x="474" y="199"/>
                    </a:lnTo>
                    <a:lnTo>
                      <a:pt x="480" y="189"/>
                    </a:lnTo>
                    <a:lnTo>
                      <a:pt x="487" y="177"/>
                    </a:lnTo>
                    <a:lnTo>
                      <a:pt x="495" y="166"/>
                    </a:lnTo>
                    <a:lnTo>
                      <a:pt x="503" y="155"/>
                    </a:lnTo>
                    <a:lnTo>
                      <a:pt x="511" y="146"/>
                    </a:lnTo>
                    <a:lnTo>
                      <a:pt x="521" y="136"/>
                    </a:lnTo>
                    <a:lnTo>
                      <a:pt x="531" y="128"/>
                    </a:lnTo>
                    <a:lnTo>
                      <a:pt x="531" y="128"/>
                    </a:lnTo>
                    <a:lnTo>
                      <a:pt x="546" y="115"/>
                    </a:lnTo>
                    <a:lnTo>
                      <a:pt x="546" y="115"/>
                    </a:lnTo>
                    <a:lnTo>
                      <a:pt x="549" y="113"/>
                    </a:lnTo>
                    <a:lnTo>
                      <a:pt x="549" y="113"/>
                    </a:lnTo>
                    <a:lnTo>
                      <a:pt x="565" y="102"/>
                    </a:lnTo>
                    <a:lnTo>
                      <a:pt x="565" y="102"/>
                    </a:lnTo>
                    <a:lnTo>
                      <a:pt x="569" y="100"/>
                    </a:lnTo>
                    <a:lnTo>
                      <a:pt x="569" y="100"/>
                    </a:lnTo>
                    <a:lnTo>
                      <a:pt x="584" y="91"/>
                    </a:lnTo>
                    <a:lnTo>
                      <a:pt x="584" y="91"/>
                    </a:lnTo>
                    <a:lnTo>
                      <a:pt x="591" y="88"/>
                    </a:lnTo>
                    <a:lnTo>
                      <a:pt x="591" y="88"/>
                    </a:lnTo>
                    <a:lnTo>
                      <a:pt x="606" y="81"/>
                    </a:lnTo>
                    <a:lnTo>
                      <a:pt x="606" y="81"/>
                    </a:lnTo>
                    <a:lnTo>
                      <a:pt x="613" y="78"/>
                    </a:lnTo>
                    <a:lnTo>
                      <a:pt x="613" y="78"/>
                    </a:lnTo>
                    <a:lnTo>
                      <a:pt x="628" y="74"/>
                    </a:lnTo>
                    <a:lnTo>
                      <a:pt x="628" y="74"/>
                    </a:lnTo>
                    <a:lnTo>
                      <a:pt x="637" y="72"/>
                    </a:lnTo>
                    <a:lnTo>
                      <a:pt x="637" y="72"/>
                    </a:lnTo>
                    <a:lnTo>
                      <a:pt x="651" y="69"/>
                    </a:lnTo>
                    <a:lnTo>
                      <a:pt x="651" y="69"/>
                    </a:lnTo>
                    <a:lnTo>
                      <a:pt x="664" y="66"/>
                    </a:lnTo>
                    <a:lnTo>
                      <a:pt x="664" y="66"/>
                    </a:lnTo>
                    <a:lnTo>
                      <a:pt x="675" y="64"/>
                    </a:lnTo>
                    <a:lnTo>
                      <a:pt x="675" y="64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12" y="63"/>
                    </a:lnTo>
                    <a:lnTo>
                      <a:pt x="725" y="64"/>
                    </a:lnTo>
                    <a:lnTo>
                      <a:pt x="738" y="66"/>
                    </a:lnTo>
                    <a:lnTo>
                      <a:pt x="750" y="69"/>
                    </a:lnTo>
                    <a:lnTo>
                      <a:pt x="774" y="75"/>
                    </a:lnTo>
                    <a:lnTo>
                      <a:pt x="798" y="84"/>
                    </a:lnTo>
                    <a:lnTo>
                      <a:pt x="820" y="94"/>
                    </a:lnTo>
                    <a:lnTo>
                      <a:pt x="841" y="107"/>
                    </a:lnTo>
                    <a:lnTo>
                      <a:pt x="860" y="121"/>
                    </a:lnTo>
                    <a:lnTo>
                      <a:pt x="878" y="138"/>
                    </a:lnTo>
                    <a:lnTo>
                      <a:pt x="896" y="157"/>
                    </a:lnTo>
                    <a:lnTo>
                      <a:pt x="910" y="176"/>
                    </a:lnTo>
                    <a:lnTo>
                      <a:pt x="922" y="196"/>
                    </a:lnTo>
                    <a:lnTo>
                      <a:pt x="933" y="219"/>
                    </a:lnTo>
                    <a:lnTo>
                      <a:pt x="942" y="242"/>
                    </a:lnTo>
                    <a:lnTo>
                      <a:pt x="948" y="267"/>
                    </a:lnTo>
                    <a:lnTo>
                      <a:pt x="950" y="279"/>
                    </a:lnTo>
                    <a:lnTo>
                      <a:pt x="952" y="292"/>
                    </a:lnTo>
                    <a:lnTo>
                      <a:pt x="953" y="305"/>
                    </a:lnTo>
                    <a:lnTo>
                      <a:pt x="953" y="317"/>
                    </a:lnTo>
                    <a:lnTo>
                      <a:pt x="953" y="317"/>
                    </a:lnTo>
                    <a:lnTo>
                      <a:pt x="952" y="342"/>
                    </a:lnTo>
                    <a:lnTo>
                      <a:pt x="951" y="366"/>
                    </a:lnTo>
                    <a:lnTo>
                      <a:pt x="949" y="389"/>
                    </a:lnTo>
                    <a:lnTo>
                      <a:pt x="946" y="413"/>
                    </a:lnTo>
                    <a:lnTo>
                      <a:pt x="942" y="437"/>
                    </a:lnTo>
                    <a:lnTo>
                      <a:pt x="936" y="460"/>
                    </a:lnTo>
                    <a:lnTo>
                      <a:pt x="930" y="484"/>
                    </a:lnTo>
                    <a:lnTo>
                      <a:pt x="923" y="506"/>
                    </a:lnTo>
                    <a:lnTo>
                      <a:pt x="915" y="529"/>
                    </a:lnTo>
                    <a:lnTo>
                      <a:pt x="906" y="551"/>
                    </a:lnTo>
                    <a:lnTo>
                      <a:pt x="897" y="573"/>
                    </a:lnTo>
                    <a:lnTo>
                      <a:pt x="886" y="595"/>
                    </a:lnTo>
                    <a:lnTo>
                      <a:pt x="875" y="617"/>
                    </a:lnTo>
                    <a:lnTo>
                      <a:pt x="862" y="637"/>
                    </a:lnTo>
                    <a:lnTo>
                      <a:pt x="849" y="659"/>
                    </a:lnTo>
                    <a:lnTo>
                      <a:pt x="835" y="679"/>
                    </a:lnTo>
                    <a:lnTo>
                      <a:pt x="820" y="699"/>
                    </a:lnTo>
                    <a:lnTo>
                      <a:pt x="805" y="719"/>
                    </a:lnTo>
                    <a:lnTo>
                      <a:pt x="788" y="738"/>
                    </a:lnTo>
                    <a:lnTo>
                      <a:pt x="771" y="757"/>
                    </a:lnTo>
                    <a:lnTo>
                      <a:pt x="754" y="776"/>
                    </a:lnTo>
                    <a:lnTo>
                      <a:pt x="735" y="794"/>
                    </a:lnTo>
                    <a:lnTo>
                      <a:pt x="715" y="812"/>
                    </a:lnTo>
                    <a:lnTo>
                      <a:pt x="695" y="829"/>
                    </a:lnTo>
                    <a:lnTo>
                      <a:pt x="675" y="846"/>
                    </a:lnTo>
                    <a:lnTo>
                      <a:pt x="653" y="863"/>
                    </a:lnTo>
                    <a:lnTo>
                      <a:pt x="631" y="879"/>
                    </a:lnTo>
                    <a:lnTo>
                      <a:pt x="607" y="894"/>
                    </a:lnTo>
                    <a:lnTo>
                      <a:pt x="583" y="909"/>
                    </a:lnTo>
                    <a:lnTo>
                      <a:pt x="559" y="924"/>
                    </a:lnTo>
                    <a:lnTo>
                      <a:pt x="534" y="937"/>
                    </a:lnTo>
                    <a:lnTo>
                      <a:pt x="508" y="950"/>
                    </a:lnTo>
                    <a:lnTo>
                      <a:pt x="508" y="950"/>
                    </a:lnTo>
                    <a:close/>
                    <a:moveTo>
                      <a:pt x="699" y="126"/>
                    </a:moveTo>
                    <a:lnTo>
                      <a:pt x="699" y="126"/>
                    </a:lnTo>
                    <a:lnTo>
                      <a:pt x="693" y="128"/>
                    </a:lnTo>
                    <a:lnTo>
                      <a:pt x="686" y="130"/>
                    </a:lnTo>
                    <a:lnTo>
                      <a:pt x="681" y="132"/>
                    </a:lnTo>
                    <a:lnTo>
                      <a:pt x="677" y="136"/>
                    </a:lnTo>
                    <a:lnTo>
                      <a:pt x="672" y="140"/>
                    </a:lnTo>
                    <a:lnTo>
                      <a:pt x="669" y="147"/>
                    </a:lnTo>
                    <a:lnTo>
                      <a:pt x="668" y="152"/>
                    </a:lnTo>
                    <a:lnTo>
                      <a:pt x="667" y="159"/>
                    </a:lnTo>
                    <a:lnTo>
                      <a:pt x="667" y="159"/>
                    </a:lnTo>
                    <a:lnTo>
                      <a:pt x="668" y="165"/>
                    </a:lnTo>
                    <a:lnTo>
                      <a:pt x="669" y="172"/>
                    </a:lnTo>
                    <a:lnTo>
                      <a:pt x="672" y="177"/>
                    </a:lnTo>
                    <a:lnTo>
                      <a:pt x="677" y="181"/>
                    </a:lnTo>
                    <a:lnTo>
                      <a:pt x="681" y="185"/>
                    </a:lnTo>
                    <a:lnTo>
                      <a:pt x="686" y="188"/>
                    </a:lnTo>
                    <a:lnTo>
                      <a:pt x="693" y="190"/>
                    </a:lnTo>
                    <a:lnTo>
                      <a:pt x="699" y="191"/>
                    </a:lnTo>
                    <a:lnTo>
                      <a:pt x="699" y="191"/>
                    </a:lnTo>
                    <a:lnTo>
                      <a:pt x="712" y="191"/>
                    </a:lnTo>
                    <a:lnTo>
                      <a:pt x="725" y="193"/>
                    </a:lnTo>
                    <a:lnTo>
                      <a:pt x="737" y="196"/>
                    </a:lnTo>
                    <a:lnTo>
                      <a:pt x="749" y="201"/>
                    </a:lnTo>
                    <a:lnTo>
                      <a:pt x="759" y="206"/>
                    </a:lnTo>
                    <a:lnTo>
                      <a:pt x="770" y="212"/>
                    </a:lnTo>
                    <a:lnTo>
                      <a:pt x="780" y="220"/>
                    </a:lnTo>
                    <a:lnTo>
                      <a:pt x="789" y="227"/>
                    </a:lnTo>
                    <a:lnTo>
                      <a:pt x="797" y="237"/>
                    </a:lnTo>
                    <a:lnTo>
                      <a:pt x="804" y="247"/>
                    </a:lnTo>
                    <a:lnTo>
                      <a:pt x="811" y="257"/>
                    </a:lnTo>
                    <a:lnTo>
                      <a:pt x="816" y="268"/>
                    </a:lnTo>
                    <a:lnTo>
                      <a:pt x="820" y="280"/>
                    </a:lnTo>
                    <a:lnTo>
                      <a:pt x="824" y="292"/>
                    </a:lnTo>
                    <a:lnTo>
                      <a:pt x="826" y="305"/>
                    </a:lnTo>
                    <a:lnTo>
                      <a:pt x="826" y="317"/>
                    </a:lnTo>
                    <a:lnTo>
                      <a:pt x="826" y="317"/>
                    </a:lnTo>
                    <a:lnTo>
                      <a:pt x="827" y="324"/>
                    </a:lnTo>
                    <a:lnTo>
                      <a:pt x="829" y="330"/>
                    </a:lnTo>
                    <a:lnTo>
                      <a:pt x="831" y="336"/>
                    </a:lnTo>
                    <a:lnTo>
                      <a:pt x="835" y="340"/>
                    </a:lnTo>
                    <a:lnTo>
                      <a:pt x="840" y="344"/>
                    </a:lnTo>
                    <a:lnTo>
                      <a:pt x="845" y="348"/>
                    </a:lnTo>
                    <a:lnTo>
                      <a:pt x="852" y="349"/>
                    </a:lnTo>
                    <a:lnTo>
                      <a:pt x="858" y="350"/>
                    </a:lnTo>
                    <a:lnTo>
                      <a:pt x="858" y="350"/>
                    </a:lnTo>
                    <a:lnTo>
                      <a:pt x="864" y="349"/>
                    </a:lnTo>
                    <a:lnTo>
                      <a:pt x="870" y="348"/>
                    </a:lnTo>
                    <a:lnTo>
                      <a:pt x="876" y="344"/>
                    </a:lnTo>
                    <a:lnTo>
                      <a:pt x="881" y="340"/>
                    </a:lnTo>
                    <a:lnTo>
                      <a:pt x="885" y="336"/>
                    </a:lnTo>
                    <a:lnTo>
                      <a:pt x="887" y="330"/>
                    </a:lnTo>
                    <a:lnTo>
                      <a:pt x="889" y="324"/>
                    </a:lnTo>
                    <a:lnTo>
                      <a:pt x="890" y="317"/>
                    </a:lnTo>
                    <a:lnTo>
                      <a:pt x="890" y="317"/>
                    </a:lnTo>
                    <a:lnTo>
                      <a:pt x="889" y="298"/>
                    </a:lnTo>
                    <a:lnTo>
                      <a:pt x="886" y="279"/>
                    </a:lnTo>
                    <a:lnTo>
                      <a:pt x="882" y="261"/>
                    </a:lnTo>
                    <a:lnTo>
                      <a:pt x="875" y="243"/>
                    </a:lnTo>
                    <a:lnTo>
                      <a:pt x="867" y="227"/>
                    </a:lnTo>
                    <a:lnTo>
                      <a:pt x="857" y="211"/>
                    </a:lnTo>
                    <a:lnTo>
                      <a:pt x="846" y="196"/>
                    </a:lnTo>
                    <a:lnTo>
                      <a:pt x="833" y="183"/>
                    </a:lnTo>
                    <a:lnTo>
                      <a:pt x="820" y="170"/>
                    </a:lnTo>
                    <a:lnTo>
                      <a:pt x="805" y="160"/>
                    </a:lnTo>
                    <a:lnTo>
                      <a:pt x="789" y="150"/>
                    </a:lnTo>
                    <a:lnTo>
                      <a:pt x="773" y="142"/>
                    </a:lnTo>
                    <a:lnTo>
                      <a:pt x="756" y="135"/>
                    </a:lnTo>
                    <a:lnTo>
                      <a:pt x="738" y="131"/>
                    </a:lnTo>
                    <a:lnTo>
                      <a:pt x="719" y="128"/>
                    </a:lnTo>
                    <a:lnTo>
                      <a:pt x="699" y="126"/>
                    </a:lnTo>
                    <a:lnTo>
                      <a:pt x="699" y="12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3E84EDB-1895-8BFB-8F5F-2017E5A23885}"/>
                </a:ext>
              </a:extLst>
            </p:cNvPr>
            <p:cNvSpPr/>
            <p:nvPr/>
          </p:nvSpPr>
          <p:spPr>
            <a:xfrm>
              <a:off x="6984654" y="1950679"/>
              <a:ext cx="3543646" cy="13658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65" b="1" dirty="0">
                  <a:solidFill>
                    <a:srgbClr val="B01319"/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学习计划：</a:t>
              </a:r>
              <a:endParaRPr lang="en-US" altLang="zh-CN" sz="1400" b="1" kern="0" dirty="0">
                <a:solidFill>
                  <a:srgbClr val="AC0000"/>
                </a:solidFill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rPr>
                <a:t>目前已获得</a:t>
              </a:r>
              <a:r>
                <a:rPr lang="en-US" altLang="zh-CN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rPr>
                <a:t>OCP</a:t>
              </a: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rPr>
                <a:t>证书，计划会继续深造考取</a:t>
              </a:r>
              <a:r>
                <a:rPr lang="en-US" altLang="zh-CN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rPr>
                <a:t>OCM</a:t>
              </a:r>
              <a:endPara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原创设计师QQ69613753    _4">
            <a:extLst>
              <a:ext uri="{FF2B5EF4-FFF2-40B4-BE49-F238E27FC236}">
                <a16:creationId xmlns:a16="http://schemas.microsoft.com/office/drawing/2014/main" id="{C450B1A4-BBE5-08B2-1D8E-C5676243D55D}"/>
              </a:ext>
            </a:extLst>
          </p:cNvPr>
          <p:cNvGrpSpPr/>
          <p:nvPr/>
        </p:nvGrpSpPr>
        <p:grpSpPr>
          <a:xfrm>
            <a:off x="6059775" y="3126334"/>
            <a:ext cx="4601715" cy="1781321"/>
            <a:chOff x="6075851" y="3257474"/>
            <a:chExt cx="4601715" cy="178132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33A3E68-E197-8FE9-78F1-F9F5F84CAF84}"/>
                </a:ext>
              </a:extLst>
            </p:cNvPr>
            <p:cNvGrpSpPr/>
            <p:nvPr/>
          </p:nvGrpSpPr>
          <p:grpSpPr>
            <a:xfrm>
              <a:off x="6075851" y="3408223"/>
              <a:ext cx="812800" cy="812800"/>
              <a:chOff x="6075851" y="3369586"/>
              <a:chExt cx="812800" cy="812800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E81FC2BD-F843-4D20-1811-9724ED67F0C9}"/>
                  </a:ext>
                </a:extLst>
              </p:cNvPr>
              <p:cNvSpPr/>
              <p:nvPr/>
            </p:nvSpPr>
            <p:spPr>
              <a:xfrm>
                <a:off x="6075851" y="3369586"/>
                <a:ext cx="812800" cy="812800"/>
              </a:xfrm>
              <a:prstGeom prst="ellipse">
                <a:avLst/>
              </a:prstGeom>
              <a:solidFill>
                <a:srgbClr val="B71F2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sp>
            <p:nvSpPr>
              <p:cNvPr id="45" name="Freeform 61">
                <a:extLst>
                  <a:ext uri="{FF2B5EF4-FFF2-40B4-BE49-F238E27FC236}">
                    <a16:creationId xmlns:a16="http://schemas.microsoft.com/office/drawing/2014/main" id="{6179A021-2B47-C84B-1677-F57834036E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21120" y="3614855"/>
                <a:ext cx="322263" cy="322263"/>
              </a:xfrm>
              <a:custGeom>
                <a:avLst/>
                <a:gdLst>
                  <a:gd name="T0" fmla="*/ 890 w 1018"/>
                  <a:gd name="T1" fmla="*/ 61 h 1017"/>
                  <a:gd name="T2" fmla="*/ 876 w 1018"/>
                  <a:gd name="T3" fmla="*/ 5 h 1017"/>
                  <a:gd name="T4" fmla="*/ 147 w 1018"/>
                  <a:gd name="T5" fmla="*/ 2 h 1017"/>
                  <a:gd name="T6" fmla="*/ 127 w 1018"/>
                  <a:gd name="T7" fmla="*/ 31 h 1017"/>
                  <a:gd name="T8" fmla="*/ 131 w 1018"/>
                  <a:gd name="T9" fmla="*/ 148 h 1017"/>
                  <a:gd name="T10" fmla="*/ 24 w 1018"/>
                  <a:gd name="T11" fmla="*/ 243 h 1017"/>
                  <a:gd name="T12" fmla="*/ 3 w 1018"/>
                  <a:gd name="T13" fmla="*/ 383 h 1017"/>
                  <a:gd name="T14" fmla="*/ 61 w 1018"/>
                  <a:gd name="T15" fmla="*/ 493 h 1017"/>
                  <a:gd name="T16" fmla="*/ 170 w 1018"/>
                  <a:gd name="T17" fmla="*/ 551 h 1017"/>
                  <a:gd name="T18" fmla="*/ 274 w 1018"/>
                  <a:gd name="T19" fmla="*/ 546 h 1017"/>
                  <a:gd name="T20" fmla="*/ 382 w 1018"/>
                  <a:gd name="T21" fmla="*/ 690 h 1017"/>
                  <a:gd name="T22" fmla="*/ 410 w 1018"/>
                  <a:gd name="T23" fmla="*/ 735 h 1017"/>
                  <a:gd name="T24" fmla="*/ 410 w 1018"/>
                  <a:gd name="T25" fmla="*/ 791 h 1017"/>
                  <a:gd name="T26" fmla="*/ 379 w 1018"/>
                  <a:gd name="T27" fmla="*/ 837 h 1017"/>
                  <a:gd name="T28" fmla="*/ 318 w 1018"/>
                  <a:gd name="T29" fmla="*/ 858 h 1017"/>
                  <a:gd name="T30" fmla="*/ 248 w 1018"/>
                  <a:gd name="T31" fmla="*/ 880 h 1017"/>
                  <a:gd name="T32" fmla="*/ 197 w 1018"/>
                  <a:gd name="T33" fmla="*/ 948 h 1017"/>
                  <a:gd name="T34" fmla="*/ 196 w 1018"/>
                  <a:gd name="T35" fmla="*/ 1003 h 1017"/>
                  <a:gd name="T36" fmla="*/ 795 w 1018"/>
                  <a:gd name="T37" fmla="*/ 1017 h 1017"/>
                  <a:gd name="T38" fmla="*/ 826 w 1018"/>
                  <a:gd name="T39" fmla="*/ 992 h 1017"/>
                  <a:gd name="T40" fmla="*/ 812 w 1018"/>
                  <a:gd name="T41" fmla="*/ 925 h 1017"/>
                  <a:gd name="T42" fmla="*/ 750 w 1018"/>
                  <a:gd name="T43" fmla="*/ 869 h 1017"/>
                  <a:gd name="T44" fmla="*/ 681 w 1018"/>
                  <a:gd name="T45" fmla="*/ 856 h 1017"/>
                  <a:gd name="T46" fmla="*/ 633 w 1018"/>
                  <a:gd name="T47" fmla="*/ 830 h 1017"/>
                  <a:gd name="T48" fmla="*/ 605 w 1018"/>
                  <a:gd name="T49" fmla="*/ 772 h 1017"/>
                  <a:gd name="T50" fmla="*/ 616 w 1018"/>
                  <a:gd name="T51" fmla="*/ 718 h 1017"/>
                  <a:gd name="T52" fmla="*/ 639 w 1018"/>
                  <a:gd name="T53" fmla="*/ 683 h 1017"/>
                  <a:gd name="T54" fmla="*/ 774 w 1018"/>
                  <a:gd name="T55" fmla="*/ 554 h 1017"/>
                  <a:gd name="T56" fmla="*/ 887 w 1018"/>
                  <a:gd name="T57" fmla="*/ 540 h 1017"/>
                  <a:gd name="T58" fmla="*/ 983 w 1018"/>
                  <a:gd name="T59" fmla="*/ 461 h 1017"/>
                  <a:gd name="T60" fmla="*/ 1018 w 1018"/>
                  <a:gd name="T61" fmla="*/ 342 h 1017"/>
                  <a:gd name="T62" fmla="*/ 971 w 1018"/>
                  <a:gd name="T63" fmla="*/ 210 h 1017"/>
                  <a:gd name="T64" fmla="*/ 154 w 1018"/>
                  <a:gd name="T65" fmla="*/ 481 h 1017"/>
                  <a:gd name="T66" fmla="*/ 88 w 1018"/>
                  <a:gd name="T67" fmla="*/ 426 h 1017"/>
                  <a:gd name="T68" fmla="*/ 63 w 1018"/>
                  <a:gd name="T69" fmla="*/ 345 h 1017"/>
                  <a:gd name="T70" fmla="*/ 92 w 1018"/>
                  <a:gd name="T71" fmla="*/ 256 h 1017"/>
                  <a:gd name="T72" fmla="*/ 152 w 1018"/>
                  <a:gd name="T73" fmla="*/ 252 h 1017"/>
                  <a:gd name="T74" fmla="*/ 241 w 1018"/>
                  <a:gd name="T75" fmla="*/ 488 h 1017"/>
                  <a:gd name="T76" fmla="*/ 176 w 1018"/>
                  <a:gd name="T77" fmla="*/ 487 h 1017"/>
                  <a:gd name="T78" fmla="*/ 717 w 1018"/>
                  <a:gd name="T79" fmla="*/ 925 h 1017"/>
                  <a:gd name="T80" fmla="*/ 263 w 1018"/>
                  <a:gd name="T81" fmla="*/ 954 h 1017"/>
                  <a:gd name="T82" fmla="*/ 301 w 1018"/>
                  <a:gd name="T83" fmla="*/ 925 h 1017"/>
                  <a:gd name="T84" fmla="*/ 380 w 1018"/>
                  <a:gd name="T85" fmla="*/ 910 h 1017"/>
                  <a:gd name="T86" fmla="*/ 448 w 1018"/>
                  <a:gd name="T87" fmla="*/ 854 h 1017"/>
                  <a:gd name="T88" fmla="*/ 476 w 1018"/>
                  <a:gd name="T89" fmla="*/ 778 h 1017"/>
                  <a:gd name="T90" fmla="*/ 509 w 1018"/>
                  <a:gd name="T91" fmla="*/ 795 h 1017"/>
                  <a:gd name="T92" fmla="*/ 543 w 1018"/>
                  <a:gd name="T93" fmla="*/ 778 h 1017"/>
                  <a:gd name="T94" fmla="*/ 578 w 1018"/>
                  <a:gd name="T95" fmla="*/ 865 h 1017"/>
                  <a:gd name="T96" fmla="*/ 653 w 1018"/>
                  <a:gd name="T97" fmla="*/ 915 h 1017"/>
                  <a:gd name="T98" fmla="*/ 494 w 1018"/>
                  <a:gd name="T99" fmla="*/ 709 h 1017"/>
                  <a:gd name="T100" fmla="*/ 329 w 1018"/>
                  <a:gd name="T101" fmla="*/ 511 h 1017"/>
                  <a:gd name="T102" fmla="*/ 247 w 1018"/>
                  <a:gd name="T103" fmla="*/ 342 h 1017"/>
                  <a:gd name="T104" fmla="*/ 196 w 1018"/>
                  <a:gd name="T105" fmla="*/ 132 h 1017"/>
                  <a:gd name="T106" fmla="*/ 817 w 1018"/>
                  <a:gd name="T107" fmla="*/ 164 h 1017"/>
                  <a:gd name="T108" fmla="*/ 762 w 1018"/>
                  <a:gd name="T109" fmla="*/ 369 h 1017"/>
                  <a:gd name="T110" fmla="*/ 663 w 1018"/>
                  <a:gd name="T111" fmla="*/ 550 h 1017"/>
                  <a:gd name="T112" fmla="*/ 509 w 1018"/>
                  <a:gd name="T113" fmla="*/ 722 h 1017"/>
                  <a:gd name="T114" fmla="*/ 911 w 1018"/>
                  <a:gd name="T115" fmla="*/ 448 h 1017"/>
                  <a:gd name="T116" fmla="*/ 842 w 1018"/>
                  <a:gd name="T117" fmla="*/ 487 h 1017"/>
                  <a:gd name="T118" fmla="*/ 777 w 1018"/>
                  <a:gd name="T119" fmla="*/ 489 h 1017"/>
                  <a:gd name="T120" fmla="*/ 866 w 1018"/>
                  <a:gd name="T121" fmla="*/ 252 h 1017"/>
                  <a:gd name="T122" fmla="*/ 926 w 1018"/>
                  <a:gd name="T123" fmla="*/ 257 h 1017"/>
                  <a:gd name="T124" fmla="*/ 955 w 1018"/>
                  <a:gd name="T125" fmla="*/ 34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887" y="148"/>
                    </a:moveTo>
                    <a:lnTo>
                      <a:pt x="887" y="148"/>
                    </a:lnTo>
                    <a:lnTo>
                      <a:pt x="884" y="147"/>
                    </a:lnTo>
                    <a:lnTo>
                      <a:pt x="884" y="147"/>
                    </a:lnTo>
                    <a:lnTo>
                      <a:pt x="887" y="119"/>
                    </a:lnTo>
                    <a:lnTo>
                      <a:pt x="889" y="90"/>
                    </a:lnTo>
                    <a:lnTo>
                      <a:pt x="890" y="61"/>
                    </a:lnTo>
                    <a:lnTo>
                      <a:pt x="890" y="31"/>
                    </a:lnTo>
                    <a:lnTo>
                      <a:pt x="890" y="31"/>
                    </a:lnTo>
                    <a:lnTo>
                      <a:pt x="890" y="26"/>
                    </a:lnTo>
                    <a:lnTo>
                      <a:pt x="888" y="19"/>
                    </a:lnTo>
                    <a:lnTo>
                      <a:pt x="885" y="14"/>
                    </a:lnTo>
                    <a:lnTo>
                      <a:pt x="882" y="10"/>
                    </a:lnTo>
                    <a:lnTo>
                      <a:pt x="876" y="5"/>
                    </a:lnTo>
                    <a:lnTo>
                      <a:pt x="871" y="2"/>
                    </a:lnTo>
                    <a:lnTo>
                      <a:pt x="866" y="0"/>
                    </a:lnTo>
                    <a:lnTo>
                      <a:pt x="859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3" y="0"/>
                    </a:lnTo>
                    <a:lnTo>
                      <a:pt x="147" y="2"/>
                    </a:lnTo>
                    <a:lnTo>
                      <a:pt x="141" y="5"/>
                    </a:lnTo>
                    <a:lnTo>
                      <a:pt x="137" y="10"/>
                    </a:lnTo>
                    <a:lnTo>
                      <a:pt x="133" y="14"/>
                    </a:lnTo>
                    <a:lnTo>
                      <a:pt x="130" y="19"/>
                    </a:lnTo>
                    <a:lnTo>
                      <a:pt x="129" y="26"/>
                    </a:lnTo>
                    <a:lnTo>
                      <a:pt x="127" y="31"/>
                    </a:lnTo>
                    <a:lnTo>
                      <a:pt x="127" y="31"/>
                    </a:lnTo>
                    <a:lnTo>
                      <a:pt x="127" y="61"/>
                    </a:lnTo>
                    <a:lnTo>
                      <a:pt x="130" y="90"/>
                    </a:lnTo>
                    <a:lnTo>
                      <a:pt x="132" y="119"/>
                    </a:lnTo>
                    <a:lnTo>
                      <a:pt x="134" y="147"/>
                    </a:lnTo>
                    <a:lnTo>
                      <a:pt x="134" y="147"/>
                    </a:lnTo>
                    <a:lnTo>
                      <a:pt x="131" y="148"/>
                    </a:lnTo>
                    <a:lnTo>
                      <a:pt x="131" y="148"/>
                    </a:lnTo>
                    <a:lnTo>
                      <a:pt x="110" y="157"/>
                    </a:lnTo>
                    <a:lnTo>
                      <a:pt x="93" y="168"/>
                    </a:lnTo>
                    <a:lnTo>
                      <a:pt x="76" y="180"/>
                    </a:lnTo>
                    <a:lnTo>
                      <a:pt x="61" y="194"/>
                    </a:lnTo>
                    <a:lnTo>
                      <a:pt x="47" y="210"/>
                    </a:lnTo>
                    <a:lnTo>
                      <a:pt x="35" y="226"/>
                    </a:lnTo>
                    <a:lnTo>
                      <a:pt x="24" y="243"/>
                    </a:lnTo>
                    <a:lnTo>
                      <a:pt x="16" y="263"/>
                    </a:lnTo>
                    <a:lnTo>
                      <a:pt x="8" y="281"/>
                    </a:lnTo>
                    <a:lnTo>
                      <a:pt x="4" y="301"/>
                    </a:lnTo>
                    <a:lnTo>
                      <a:pt x="1" y="322"/>
                    </a:lnTo>
                    <a:lnTo>
                      <a:pt x="0" y="342"/>
                    </a:lnTo>
                    <a:lnTo>
                      <a:pt x="0" y="363"/>
                    </a:lnTo>
                    <a:lnTo>
                      <a:pt x="3" y="383"/>
                    </a:lnTo>
                    <a:lnTo>
                      <a:pt x="8" y="404"/>
                    </a:lnTo>
                    <a:lnTo>
                      <a:pt x="15" y="425"/>
                    </a:lnTo>
                    <a:lnTo>
                      <a:pt x="15" y="425"/>
                    </a:lnTo>
                    <a:lnTo>
                      <a:pt x="24" y="443"/>
                    </a:lnTo>
                    <a:lnTo>
                      <a:pt x="35" y="461"/>
                    </a:lnTo>
                    <a:lnTo>
                      <a:pt x="47" y="478"/>
                    </a:lnTo>
                    <a:lnTo>
                      <a:pt x="61" y="493"/>
                    </a:lnTo>
                    <a:lnTo>
                      <a:pt x="76" y="507"/>
                    </a:lnTo>
                    <a:lnTo>
                      <a:pt x="93" y="519"/>
                    </a:lnTo>
                    <a:lnTo>
                      <a:pt x="110" y="530"/>
                    </a:lnTo>
                    <a:lnTo>
                      <a:pt x="130" y="540"/>
                    </a:lnTo>
                    <a:lnTo>
                      <a:pt x="130" y="540"/>
                    </a:lnTo>
                    <a:lnTo>
                      <a:pt x="150" y="546"/>
                    </a:lnTo>
                    <a:lnTo>
                      <a:pt x="170" y="551"/>
                    </a:lnTo>
                    <a:lnTo>
                      <a:pt x="191" y="555"/>
                    </a:lnTo>
                    <a:lnTo>
                      <a:pt x="211" y="556"/>
                    </a:lnTo>
                    <a:lnTo>
                      <a:pt x="211" y="556"/>
                    </a:lnTo>
                    <a:lnTo>
                      <a:pt x="227" y="555"/>
                    </a:lnTo>
                    <a:lnTo>
                      <a:pt x="243" y="554"/>
                    </a:lnTo>
                    <a:lnTo>
                      <a:pt x="259" y="550"/>
                    </a:lnTo>
                    <a:lnTo>
                      <a:pt x="274" y="546"/>
                    </a:lnTo>
                    <a:lnTo>
                      <a:pt x="274" y="546"/>
                    </a:lnTo>
                    <a:lnTo>
                      <a:pt x="301" y="586"/>
                    </a:lnTo>
                    <a:lnTo>
                      <a:pt x="327" y="621"/>
                    </a:lnTo>
                    <a:lnTo>
                      <a:pt x="353" y="654"/>
                    </a:lnTo>
                    <a:lnTo>
                      <a:pt x="379" y="683"/>
                    </a:lnTo>
                    <a:lnTo>
                      <a:pt x="379" y="683"/>
                    </a:lnTo>
                    <a:lnTo>
                      <a:pt x="382" y="690"/>
                    </a:lnTo>
                    <a:lnTo>
                      <a:pt x="386" y="695"/>
                    </a:lnTo>
                    <a:lnTo>
                      <a:pt x="386" y="695"/>
                    </a:lnTo>
                    <a:lnTo>
                      <a:pt x="393" y="703"/>
                    </a:lnTo>
                    <a:lnTo>
                      <a:pt x="398" y="710"/>
                    </a:lnTo>
                    <a:lnTo>
                      <a:pt x="402" y="718"/>
                    </a:lnTo>
                    <a:lnTo>
                      <a:pt x="406" y="726"/>
                    </a:lnTo>
                    <a:lnTo>
                      <a:pt x="410" y="735"/>
                    </a:lnTo>
                    <a:lnTo>
                      <a:pt x="412" y="744"/>
                    </a:lnTo>
                    <a:lnTo>
                      <a:pt x="413" y="753"/>
                    </a:lnTo>
                    <a:lnTo>
                      <a:pt x="414" y="763"/>
                    </a:lnTo>
                    <a:lnTo>
                      <a:pt x="414" y="763"/>
                    </a:lnTo>
                    <a:lnTo>
                      <a:pt x="413" y="772"/>
                    </a:lnTo>
                    <a:lnTo>
                      <a:pt x="412" y="782"/>
                    </a:lnTo>
                    <a:lnTo>
                      <a:pt x="410" y="791"/>
                    </a:lnTo>
                    <a:lnTo>
                      <a:pt x="406" y="799"/>
                    </a:lnTo>
                    <a:lnTo>
                      <a:pt x="402" y="808"/>
                    </a:lnTo>
                    <a:lnTo>
                      <a:pt x="398" y="816"/>
                    </a:lnTo>
                    <a:lnTo>
                      <a:pt x="393" y="824"/>
                    </a:lnTo>
                    <a:lnTo>
                      <a:pt x="386" y="830"/>
                    </a:lnTo>
                    <a:lnTo>
                      <a:pt x="386" y="830"/>
                    </a:lnTo>
                    <a:lnTo>
                      <a:pt x="379" y="837"/>
                    </a:lnTo>
                    <a:lnTo>
                      <a:pt x="371" y="842"/>
                    </a:lnTo>
                    <a:lnTo>
                      <a:pt x="364" y="847"/>
                    </a:lnTo>
                    <a:lnTo>
                      <a:pt x="355" y="851"/>
                    </a:lnTo>
                    <a:lnTo>
                      <a:pt x="346" y="854"/>
                    </a:lnTo>
                    <a:lnTo>
                      <a:pt x="337" y="856"/>
                    </a:lnTo>
                    <a:lnTo>
                      <a:pt x="328" y="858"/>
                    </a:lnTo>
                    <a:lnTo>
                      <a:pt x="318" y="858"/>
                    </a:lnTo>
                    <a:lnTo>
                      <a:pt x="318" y="858"/>
                    </a:lnTo>
                    <a:lnTo>
                      <a:pt x="306" y="859"/>
                    </a:lnTo>
                    <a:lnTo>
                      <a:pt x="293" y="861"/>
                    </a:lnTo>
                    <a:lnTo>
                      <a:pt x="281" y="865"/>
                    </a:lnTo>
                    <a:lnTo>
                      <a:pt x="269" y="869"/>
                    </a:lnTo>
                    <a:lnTo>
                      <a:pt x="257" y="874"/>
                    </a:lnTo>
                    <a:lnTo>
                      <a:pt x="248" y="880"/>
                    </a:lnTo>
                    <a:lnTo>
                      <a:pt x="237" y="887"/>
                    </a:lnTo>
                    <a:lnTo>
                      <a:pt x="228" y="896"/>
                    </a:lnTo>
                    <a:lnTo>
                      <a:pt x="220" y="904"/>
                    </a:lnTo>
                    <a:lnTo>
                      <a:pt x="212" y="915"/>
                    </a:lnTo>
                    <a:lnTo>
                      <a:pt x="207" y="925"/>
                    </a:lnTo>
                    <a:lnTo>
                      <a:pt x="202" y="937"/>
                    </a:lnTo>
                    <a:lnTo>
                      <a:pt x="197" y="948"/>
                    </a:lnTo>
                    <a:lnTo>
                      <a:pt x="194" y="960"/>
                    </a:lnTo>
                    <a:lnTo>
                      <a:pt x="192" y="973"/>
                    </a:lnTo>
                    <a:lnTo>
                      <a:pt x="191" y="986"/>
                    </a:lnTo>
                    <a:lnTo>
                      <a:pt x="191" y="986"/>
                    </a:lnTo>
                    <a:lnTo>
                      <a:pt x="192" y="992"/>
                    </a:lnTo>
                    <a:lnTo>
                      <a:pt x="194" y="998"/>
                    </a:lnTo>
                    <a:lnTo>
                      <a:pt x="196" y="1003"/>
                    </a:lnTo>
                    <a:lnTo>
                      <a:pt x="200" y="1008"/>
                    </a:lnTo>
                    <a:lnTo>
                      <a:pt x="205" y="1012"/>
                    </a:lnTo>
                    <a:lnTo>
                      <a:pt x="210" y="1015"/>
                    </a:lnTo>
                    <a:lnTo>
                      <a:pt x="217" y="1017"/>
                    </a:lnTo>
                    <a:lnTo>
                      <a:pt x="223" y="1017"/>
                    </a:lnTo>
                    <a:lnTo>
                      <a:pt x="795" y="1017"/>
                    </a:lnTo>
                    <a:lnTo>
                      <a:pt x="795" y="1017"/>
                    </a:lnTo>
                    <a:lnTo>
                      <a:pt x="801" y="1017"/>
                    </a:lnTo>
                    <a:lnTo>
                      <a:pt x="808" y="1015"/>
                    </a:lnTo>
                    <a:lnTo>
                      <a:pt x="813" y="1012"/>
                    </a:lnTo>
                    <a:lnTo>
                      <a:pt x="817" y="1008"/>
                    </a:lnTo>
                    <a:lnTo>
                      <a:pt x="822" y="1003"/>
                    </a:lnTo>
                    <a:lnTo>
                      <a:pt x="825" y="998"/>
                    </a:lnTo>
                    <a:lnTo>
                      <a:pt x="826" y="992"/>
                    </a:lnTo>
                    <a:lnTo>
                      <a:pt x="827" y="986"/>
                    </a:lnTo>
                    <a:lnTo>
                      <a:pt x="827" y="986"/>
                    </a:lnTo>
                    <a:lnTo>
                      <a:pt x="826" y="973"/>
                    </a:lnTo>
                    <a:lnTo>
                      <a:pt x="825" y="960"/>
                    </a:lnTo>
                    <a:lnTo>
                      <a:pt x="822" y="948"/>
                    </a:lnTo>
                    <a:lnTo>
                      <a:pt x="817" y="937"/>
                    </a:lnTo>
                    <a:lnTo>
                      <a:pt x="812" y="925"/>
                    </a:lnTo>
                    <a:lnTo>
                      <a:pt x="806" y="915"/>
                    </a:lnTo>
                    <a:lnTo>
                      <a:pt x="798" y="904"/>
                    </a:lnTo>
                    <a:lnTo>
                      <a:pt x="790" y="896"/>
                    </a:lnTo>
                    <a:lnTo>
                      <a:pt x="781" y="887"/>
                    </a:lnTo>
                    <a:lnTo>
                      <a:pt x="771" y="880"/>
                    </a:lnTo>
                    <a:lnTo>
                      <a:pt x="761" y="874"/>
                    </a:lnTo>
                    <a:lnTo>
                      <a:pt x="750" y="869"/>
                    </a:lnTo>
                    <a:lnTo>
                      <a:pt x="738" y="865"/>
                    </a:lnTo>
                    <a:lnTo>
                      <a:pt x="725" y="861"/>
                    </a:lnTo>
                    <a:lnTo>
                      <a:pt x="713" y="859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691" y="858"/>
                    </a:lnTo>
                    <a:lnTo>
                      <a:pt x="681" y="856"/>
                    </a:lnTo>
                    <a:lnTo>
                      <a:pt x="673" y="854"/>
                    </a:lnTo>
                    <a:lnTo>
                      <a:pt x="663" y="851"/>
                    </a:lnTo>
                    <a:lnTo>
                      <a:pt x="655" y="847"/>
                    </a:lnTo>
                    <a:lnTo>
                      <a:pt x="647" y="842"/>
                    </a:lnTo>
                    <a:lnTo>
                      <a:pt x="639" y="837"/>
                    </a:lnTo>
                    <a:lnTo>
                      <a:pt x="633" y="830"/>
                    </a:lnTo>
                    <a:lnTo>
                      <a:pt x="633" y="830"/>
                    </a:lnTo>
                    <a:lnTo>
                      <a:pt x="626" y="824"/>
                    </a:lnTo>
                    <a:lnTo>
                      <a:pt x="620" y="816"/>
                    </a:lnTo>
                    <a:lnTo>
                      <a:pt x="616" y="808"/>
                    </a:lnTo>
                    <a:lnTo>
                      <a:pt x="611" y="799"/>
                    </a:lnTo>
                    <a:lnTo>
                      <a:pt x="608" y="791"/>
                    </a:lnTo>
                    <a:lnTo>
                      <a:pt x="606" y="782"/>
                    </a:lnTo>
                    <a:lnTo>
                      <a:pt x="605" y="772"/>
                    </a:lnTo>
                    <a:lnTo>
                      <a:pt x="605" y="763"/>
                    </a:lnTo>
                    <a:lnTo>
                      <a:pt x="605" y="763"/>
                    </a:lnTo>
                    <a:lnTo>
                      <a:pt x="605" y="753"/>
                    </a:lnTo>
                    <a:lnTo>
                      <a:pt x="606" y="744"/>
                    </a:lnTo>
                    <a:lnTo>
                      <a:pt x="608" y="735"/>
                    </a:lnTo>
                    <a:lnTo>
                      <a:pt x="611" y="726"/>
                    </a:lnTo>
                    <a:lnTo>
                      <a:pt x="616" y="718"/>
                    </a:lnTo>
                    <a:lnTo>
                      <a:pt x="620" y="710"/>
                    </a:lnTo>
                    <a:lnTo>
                      <a:pt x="626" y="703"/>
                    </a:lnTo>
                    <a:lnTo>
                      <a:pt x="633" y="695"/>
                    </a:lnTo>
                    <a:lnTo>
                      <a:pt x="633" y="695"/>
                    </a:lnTo>
                    <a:lnTo>
                      <a:pt x="637" y="690"/>
                    </a:lnTo>
                    <a:lnTo>
                      <a:pt x="639" y="683"/>
                    </a:lnTo>
                    <a:lnTo>
                      <a:pt x="639" y="683"/>
                    </a:lnTo>
                    <a:lnTo>
                      <a:pt x="665" y="654"/>
                    </a:lnTo>
                    <a:lnTo>
                      <a:pt x="691" y="622"/>
                    </a:lnTo>
                    <a:lnTo>
                      <a:pt x="718" y="586"/>
                    </a:lnTo>
                    <a:lnTo>
                      <a:pt x="743" y="546"/>
                    </a:lnTo>
                    <a:lnTo>
                      <a:pt x="743" y="546"/>
                    </a:lnTo>
                    <a:lnTo>
                      <a:pt x="758" y="550"/>
                    </a:lnTo>
                    <a:lnTo>
                      <a:pt x="774" y="554"/>
                    </a:lnTo>
                    <a:lnTo>
                      <a:pt x="791" y="555"/>
                    </a:lnTo>
                    <a:lnTo>
                      <a:pt x="806" y="556"/>
                    </a:lnTo>
                    <a:lnTo>
                      <a:pt x="806" y="556"/>
                    </a:lnTo>
                    <a:lnTo>
                      <a:pt x="827" y="555"/>
                    </a:lnTo>
                    <a:lnTo>
                      <a:pt x="847" y="551"/>
                    </a:lnTo>
                    <a:lnTo>
                      <a:pt x="868" y="546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906" y="530"/>
                    </a:lnTo>
                    <a:lnTo>
                      <a:pt x="925" y="519"/>
                    </a:lnTo>
                    <a:lnTo>
                      <a:pt x="941" y="507"/>
                    </a:lnTo>
                    <a:lnTo>
                      <a:pt x="956" y="493"/>
                    </a:lnTo>
                    <a:lnTo>
                      <a:pt x="970" y="478"/>
                    </a:lnTo>
                    <a:lnTo>
                      <a:pt x="983" y="461"/>
                    </a:lnTo>
                    <a:lnTo>
                      <a:pt x="993" y="443"/>
                    </a:lnTo>
                    <a:lnTo>
                      <a:pt x="1002" y="425"/>
                    </a:lnTo>
                    <a:lnTo>
                      <a:pt x="1002" y="425"/>
                    </a:lnTo>
                    <a:lnTo>
                      <a:pt x="1009" y="404"/>
                    </a:lnTo>
                    <a:lnTo>
                      <a:pt x="1014" y="383"/>
                    </a:lnTo>
                    <a:lnTo>
                      <a:pt x="1017" y="363"/>
                    </a:lnTo>
                    <a:lnTo>
                      <a:pt x="1018" y="342"/>
                    </a:lnTo>
                    <a:lnTo>
                      <a:pt x="1017" y="322"/>
                    </a:lnTo>
                    <a:lnTo>
                      <a:pt x="1014" y="301"/>
                    </a:lnTo>
                    <a:lnTo>
                      <a:pt x="1008" y="281"/>
                    </a:lnTo>
                    <a:lnTo>
                      <a:pt x="1002" y="263"/>
                    </a:lnTo>
                    <a:lnTo>
                      <a:pt x="993" y="243"/>
                    </a:lnTo>
                    <a:lnTo>
                      <a:pt x="983" y="226"/>
                    </a:lnTo>
                    <a:lnTo>
                      <a:pt x="971" y="210"/>
                    </a:lnTo>
                    <a:lnTo>
                      <a:pt x="957" y="194"/>
                    </a:lnTo>
                    <a:lnTo>
                      <a:pt x="942" y="180"/>
                    </a:lnTo>
                    <a:lnTo>
                      <a:pt x="925" y="168"/>
                    </a:lnTo>
                    <a:lnTo>
                      <a:pt x="906" y="157"/>
                    </a:lnTo>
                    <a:lnTo>
                      <a:pt x="887" y="148"/>
                    </a:lnTo>
                    <a:lnTo>
                      <a:pt x="887" y="148"/>
                    </a:lnTo>
                    <a:close/>
                    <a:moveTo>
                      <a:pt x="154" y="481"/>
                    </a:moveTo>
                    <a:lnTo>
                      <a:pt x="154" y="481"/>
                    </a:lnTo>
                    <a:lnTo>
                      <a:pt x="140" y="474"/>
                    </a:lnTo>
                    <a:lnTo>
                      <a:pt x="129" y="467"/>
                    </a:lnTo>
                    <a:lnTo>
                      <a:pt x="117" y="458"/>
                    </a:lnTo>
                    <a:lnTo>
                      <a:pt x="106" y="448"/>
                    </a:lnTo>
                    <a:lnTo>
                      <a:pt x="96" y="438"/>
                    </a:lnTo>
                    <a:lnTo>
                      <a:pt x="88" y="426"/>
                    </a:lnTo>
                    <a:lnTo>
                      <a:pt x="80" y="413"/>
                    </a:lnTo>
                    <a:lnTo>
                      <a:pt x="74" y="400"/>
                    </a:lnTo>
                    <a:lnTo>
                      <a:pt x="74" y="400"/>
                    </a:lnTo>
                    <a:lnTo>
                      <a:pt x="70" y="386"/>
                    </a:lnTo>
                    <a:lnTo>
                      <a:pt x="66" y="373"/>
                    </a:lnTo>
                    <a:lnTo>
                      <a:pt x="64" y="359"/>
                    </a:lnTo>
                    <a:lnTo>
                      <a:pt x="63" y="345"/>
                    </a:lnTo>
                    <a:lnTo>
                      <a:pt x="63" y="331"/>
                    </a:lnTo>
                    <a:lnTo>
                      <a:pt x="65" y="319"/>
                    </a:lnTo>
                    <a:lnTo>
                      <a:pt x="68" y="305"/>
                    </a:lnTo>
                    <a:lnTo>
                      <a:pt x="73" y="292"/>
                    </a:lnTo>
                    <a:lnTo>
                      <a:pt x="78" y="280"/>
                    </a:lnTo>
                    <a:lnTo>
                      <a:pt x="85" y="268"/>
                    </a:lnTo>
                    <a:lnTo>
                      <a:pt x="92" y="256"/>
                    </a:lnTo>
                    <a:lnTo>
                      <a:pt x="101" y="247"/>
                    </a:lnTo>
                    <a:lnTo>
                      <a:pt x="110" y="236"/>
                    </a:lnTo>
                    <a:lnTo>
                      <a:pt x="120" y="227"/>
                    </a:lnTo>
                    <a:lnTo>
                      <a:pt x="132" y="219"/>
                    </a:lnTo>
                    <a:lnTo>
                      <a:pt x="144" y="212"/>
                    </a:lnTo>
                    <a:lnTo>
                      <a:pt x="144" y="212"/>
                    </a:lnTo>
                    <a:lnTo>
                      <a:pt x="152" y="252"/>
                    </a:lnTo>
                    <a:lnTo>
                      <a:pt x="162" y="290"/>
                    </a:lnTo>
                    <a:lnTo>
                      <a:pt x="173" y="326"/>
                    </a:lnTo>
                    <a:lnTo>
                      <a:pt x="184" y="361"/>
                    </a:lnTo>
                    <a:lnTo>
                      <a:pt x="197" y="395"/>
                    </a:lnTo>
                    <a:lnTo>
                      <a:pt x="211" y="428"/>
                    </a:lnTo>
                    <a:lnTo>
                      <a:pt x="226" y="459"/>
                    </a:lnTo>
                    <a:lnTo>
                      <a:pt x="241" y="488"/>
                    </a:lnTo>
                    <a:lnTo>
                      <a:pt x="241" y="488"/>
                    </a:lnTo>
                    <a:lnTo>
                      <a:pt x="230" y="490"/>
                    </a:lnTo>
                    <a:lnTo>
                      <a:pt x="220" y="491"/>
                    </a:lnTo>
                    <a:lnTo>
                      <a:pt x="209" y="491"/>
                    </a:lnTo>
                    <a:lnTo>
                      <a:pt x="197" y="491"/>
                    </a:lnTo>
                    <a:lnTo>
                      <a:pt x="187" y="490"/>
                    </a:lnTo>
                    <a:lnTo>
                      <a:pt x="176" y="487"/>
                    </a:lnTo>
                    <a:lnTo>
                      <a:pt x="165" y="485"/>
                    </a:lnTo>
                    <a:lnTo>
                      <a:pt x="154" y="481"/>
                    </a:lnTo>
                    <a:lnTo>
                      <a:pt x="154" y="481"/>
                    </a:lnTo>
                    <a:close/>
                    <a:moveTo>
                      <a:pt x="699" y="922"/>
                    </a:moveTo>
                    <a:lnTo>
                      <a:pt x="699" y="922"/>
                    </a:lnTo>
                    <a:lnTo>
                      <a:pt x="709" y="923"/>
                    </a:lnTo>
                    <a:lnTo>
                      <a:pt x="717" y="925"/>
                    </a:lnTo>
                    <a:lnTo>
                      <a:pt x="725" y="927"/>
                    </a:lnTo>
                    <a:lnTo>
                      <a:pt x="733" y="931"/>
                    </a:lnTo>
                    <a:lnTo>
                      <a:pt x="739" y="935"/>
                    </a:lnTo>
                    <a:lnTo>
                      <a:pt x="746" y="941"/>
                    </a:lnTo>
                    <a:lnTo>
                      <a:pt x="751" y="947"/>
                    </a:lnTo>
                    <a:lnTo>
                      <a:pt x="755" y="954"/>
                    </a:lnTo>
                    <a:lnTo>
                      <a:pt x="263" y="954"/>
                    </a:lnTo>
                    <a:lnTo>
                      <a:pt x="263" y="954"/>
                    </a:lnTo>
                    <a:lnTo>
                      <a:pt x="268" y="947"/>
                    </a:lnTo>
                    <a:lnTo>
                      <a:pt x="273" y="941"/>
                    </a:lnTo>
                    <a:lnTo>
                      <a:pt x="279" y="935"/>
                    </a:lnTo>
                    <a:lnTo>
                      <a:pt x="286" y="931"/>
                    </a:lnTo>
                    <a:lnTo>
                      <a:pt x="294" y="927"/>
                    </a:lnTo>
                    <a:lnTo>
                      <a:pt x="301" y="925"/>
                    </a:lnTo>
                    <a:lnTo>
                      <a:pt x="310" y="923"/>
                    </a:lnTo>
                    <a:lnTo>
                      <a:pt x="318" y="922"/>
                    </a:lnTo>
                    <a:lnTo>
                      <a:pt x="318" y="922"/>
                    </a:lnTo>
                    <a:lnTo>
                      <a:pt x="333" y="922"/>
                    </a:lnTo>
                    <a:lnTo>
                      <a:pt x="350" y="919"/>
                    </a:lnTo>
                    <a:lnTo>
                      <a:pt x="365" y="915"/>
                    </a:lnTo>
                    <a:lnTo>
                      <a:pt x="380" y="910"/>
                    </a:lnTo>
                    <a:lnTo>
                      <a:pt x="394" y="903"/>
                    </a:lnTo>
                    <a:lnTo>
                      <a:pt x="406" y="896"/>
                    </a:lnTo>
                    <a:lnTo>
                      <a:pt x="419" y="886"/>
                    </a:lnTo>
                    <a:lnTo>
                      <a:pt x="431" y="875"/>
                    </a:lnTo>
                    <a:lnTo>
                      <a:pt x="431" y="875"/>
                    </a:lnTo>
                    <a:lnTo>
                      <a:pt x="440" y="865"/>
                    </a:lnTo>
                    <a:lnTo>
                      <a:pt x="448" y="854"/>
                    </a:lnTo>
                    <a:lnTo>
                      <a:pt x="456" y="842"/>
                    </a:lnTo>
                    <a:lnTo>
                      <a:pt x="462" y="830"/>
                    </a:lnTo>
                    <a:lnTo>
                      <a:pt x="468" y="817"/>
                    </a:lnTo>
                    <a:lnTo>
                      <a:pt x="471" y="805"/>
                    </a:lnTo>
                    <a:lnTo>
                      <a:pt x="474" y="792"/>
                    </a:lnTo>
                    <a:lnTo>
                      <a:pt x="476" y="778"/>
                    </a:lnTo>
                    <a:lnTo>
                      <a:pt x="476" y="778"/>
                    </a:lnTo>
                    <a:lnTo>
                      <a:pt x="490" y="788"/>
                    </a:lnTo>
                    <a:lnTo>
                      <a:pt x="490" y="788"/>
                    </a:lnTo>
                    <a:lnTo>
                      <a:pt x="494" y="792"/>
                    </a:lnTo>
                    <a:lnTo>
                      <a:pt x="500" y="793"/>
                    </a:lnTo>
                    <a:lnTo>
                      <a:pt x="504" y="795"/>
                    </a:lnTo>
                    <a:lnTo>
                      <a:pt x="509" y="795"/>
                    </a:lnTo>
                    <a:lnTo>
                      <a:pt x="509" y="795"/>
                    </a:lnTo>
                    <a:lnTo>
                      <a:pt x="514" y="795"/>
                    </a:lnTo>
                    <a:lnTo>
                      <a:pt x="519" y="793"/>
                    </a:lnTo>
                    <a:lnTo>
                      <a:pt x="523" y="792"/>
                    </a:lnTo>
                    <a:lnTo>
                      <a:pt x="528" y="788"/>
                    </a:lnTo>
                    <a:lnTo>
                      <a:pt x="528" y="788"/>
                    </a:lnTo>
                    <a:lnTo>
                      <a:pt x="543" y="778"/>
                    </a:lnTo>
                    <a:lnTo>
                      <a:pt x="543" y="778"/>
                    </a:lnTo>
                    <a:lnTo>
                      <a:pt x="544" y="792"/>
                    </a:lnTo>
                    <a:lnTo>
                      <a:pt x="547" y="805"/>
                    </a:lnTo>
                    <a:lnTo>
                      <a:pt x="551" y="817"/>
                    </a:lnTo>
                    <a:lnTo>
                      <a:pt x="557" y="830"/>
                    </a:lnTo>
                    <a:lnTo>
                      <a:pt x="562" y="842"/>
                    </a:lnTo>
                    <a:lnTo>
                      <a:pt x="570" y="854"/>
                    </a:lnTo>
                    <a:lnTo>
                      <a:pt x="578" y="865"/>
                    </a:lnTo>
                    <a:lnTo>
                      <a:pt x="588" y="875"/>
                    </a:lnTo>
                    <a:lnTo>
                      <a:pt x="588" y="875"/>
                    </a:lnTo>
                    <a:lnTo>
                      <a:pt x="600" y="886"/>
                    </a:lnTo>
                    <a:lnTo>
                      <a:pt x="611" y="896"/>
                    </a:lnTo>
                    <a:lnTo>
                      <a:pt x="625" y="903"/>
                    </a:lnTo>
                    <a:lnTo>
                      <a:pt x="639" y="910"/>
                    </a:lnTo>
                    <a:lnTo>
                      <a:pt x="653" y="915"/>
                    </a:lnTo>
                    <a:lnTo>
                      <a:pt x="668" y="919"/>
                    </a:lnTo>
                    <a:lnTo>
                      <a:pt x="684" y="922"/>
                    </a:lnTo>
                    <a:lnTo>
                      <a:pt x="699" y="922"/>
                    </a:lnTo>
                    <a:lnTo>
                      <a:pt x="699" y="922"/>
                    </a:lnTo>
                    <a:close/>
                    <a:moveTo>
                      <a:pt x="509" y="722"/>
                    </a:moveTo>
                    <a:lnTo>
                      <a:pt x="509" y="722"/>
                    </a:lnTo>
                    <a:lnTo>
                      <a:pt x="494" y="709"/>
                    </a:lnTo>
                    <a:lnTo>
                      <a:pt x="476" y="692"/>
                    </a:lnTo>
                    <a:lnTo>
                      <a:pt x="456" y="672"/>
                    </a:lnTo>
                    <a:lnTo>
                      <a:pt x="432" y="647"/>
                    </a:lnTo>
                    <a:lnTo>
                      <a:pt x="408" y="618"/>
                    </a:lnTo>
                    <a:lnTo>
                      <a:pt x="382" y="586"/>
                    </a:lnTo>
                    <a:lnTo>
                      <a:pt x="355" y="550"/>
                    </a:lnTo>
                    <a:lnTo>
                      <a:pt x="329" y="511"/>
                    </a:lnTo>
                    <a:lnTo>
                      <a:pt x="316" y="489"/>
                    </a:lnTo>
                    <a:lnTo>
                      <a:pt x="303" y="467"/>
                    </a:lnTo>
                    <a:lnTo>
                      <a:pt x="292" y="444"/>
                    </a:lnTo>
                    <a:lnTo>
                      <a:pt x="280" y="420"/>
                    </a:lnTo>
                    <a:lnTo>
                      <a:pt x="268" y="395"/>
                    </a:lnTo>
                    <a:lnTo>
                      <a:pt x="257" y="369"/>
                    </a:lnTo>
                    <a:lnTo>
                      <a:pt x="247" y="342"/>
                    </a:lnTo>
                    <a:lnTo>
                      <a:pt x="237" y="315"/>
                    </a:lnTo>
                    <a:lnTo>
                      <a:pt x="228" y="286"/>
                    </a:lnTo>
                    <a:lnTo>
                      <a:pt x="220" y="257"/>
                    </a:lnTo>
                    <a:lnTo>
                      <a:pt x="212" y="227"/>
                    </a:lnTo>
                    <a:lnTo>
                      <a:pt x="206" y="196"/>
                    </a:lnTo>
                    <a:lnTo>
                      <a:pt x="200" y="164"/>
                    </a:lnTo>
                    <a:lnTo>
                      <a:pt x="196" y="132"/>
                    </a:lnTo>
                    <a:lnTo>
                      <a:pt x="193" y="98"/>
                    </a:lnTo>
                    <a:lnTo>
                      <a:pt x="192" y="63"/>
                    </a:lnTo>
                    <a:lnTo>
                      <a:pt x="827" y="63"/>
                    </a:lnTo>
                    <a:lnTo>
                      <a:pt x="827" y="63"/>
                    </a:lnTo>
                    <a:lnTo>
                      <a:pt x="825" y="98"/>
                    </a:lnTo>
                    <a:lnTo>
                      <a:pt x="822" y="132"/>
                    </a:lnTo>
                    <a:lnTo>
                      <a:pt x="817" y="164"/>
                    </a:lnTo>
                    <a:lnTo>
                      <a:pt x="812" y="196"/>
                    </a:lnTo>
                    <a:lnTo>
                      <a:pt x="806" y="227"/>
                    </a:lnTo>
                    <a:lnTo>
                      <a:pt x="798" y="257"/>
                    </a:lnTo>
                    <a:lnTo>
                      <a:pt x="791" y="286"/>
                    </a:lnTo>
                    <a:lnTo>
                      <a:pt x="781" y="315"/>
                    </a:lnTo>
                    <a:lnTo>
                      <a:pt x="771" y="342"/>
                    </a:lnTo>
                    <a:lnTo>
                      <a:pt x="762" y="369"/>
                    </a:lnTo>
                    <a:lnTo>
                      <a:pt x="750" y="395"/>
                    </a:lnTo>
                    <a:lnTo>
                      <a:pt x="739" y="420"/>
                    </a:lnTo>
                    <a:lnTo>
                      <a:pt x="726" y="444"/>
                    </a:lnTo>
                    <a:lnTo>
                      <a:pt x="714" y="467"/>
                    </a:lnTo>
                    <a:lnTo>
                      <a:pt x="702" y="489"/>
                    </a:lnTo>
                    <a:lnTo>
                      <a:pt x="689" y="511"/>
                    </a:lnTo>
                    <a:lnTo>
                      <a:pt x="663" y="550"/>
                    </a:lnTo>
                    <a:lnTo>
                      <a:pt x="636" y="586"/>
                    </a:lnTo>
                    <a:lnTo>
                      <a:pt x="610" y="618"/>
                    </a:lnTo>
                    <a:lnTo>
                      <a:pt x="586" y="647"/>
                    </a:lnTo>
                    <a:lnTo>
                      <a:pt x="563" y="672"/>
                    </a:lnTo>
                    <a:lnTo>
                      <a:pt x="542" y="692"/>
                    </a:lnTo>
                    <a:lnTo>
                      <a:pt x="523" y="709"/>
                    </a:lnTo>
                    <a:lnTo>
                      <a:pt x="509" y="722"/>
                    </a:lnTo>
                    <a:lnTo>
                      <a:pt x="509" y="722"/>
                    </a:lnTo>
                    <a:close/>
                    <a:moveTo>
                      <a:pt x="943" y="400"/>
                    </a:moveTo>
                    <a:lnTo>
                      <a:pt x="943" y="400"/>
                    </a:lnTo>
                    <a:lnTo>
                      <a:pt x="936" y="413"/>
                    </a:lnTo>
                    <a:lnTo>
                      <a:pt x="929" y="426"/>
                    </a:lnTo>
                    <a:lnTo>
                      <a:pt x="920" y="438"/>
                    </a:lnTo>
                    <a:lnTo>
                      <a:pt x="911" y="448"/>
                    </a:lnTo>
                    <a:lnTo>
                      <a:pt x="900" y="458"/>
                    </a:lnTo>
                    <a:lnTo>
                      <a:pt x="889" y="467"/>
                    </a:lnTo>
                    <a:lnTo>
                      <a:pt x="876" y="474"/>
                    </a:lnTo>
                    <a:lnTo>
                      <a:pt x="864" y="481"/>
                    </a:lnTo>
                    <a:lnTo>
                      <a:pt x="864" y="481"/>
                    </a:lnTo>
                    <a:lnTo>
                      <a:pt x="853" y="485"/>
                    </a:lnTo>
                    <a:lnTo>
                      <a:pt x="842" y="487"/>
                    </a:lnTo>
                    <a:lnTo>
                      <a:pt x="831" y="490"/>
                    </a:lnTo>
                    <a:lnTo>
                      <a:pt x="821" y="491"/>
                    </a:lnTo>
                    <a:lnTo>
                      <a:pt x="809" y="491"/>
                    </a:lnTo>
                    <a:lnTo>
                      <a:pt x="798" y="491"/>
                    </a:lnTo>
                    <a:lnTo>
                      <a:pt x="787" y="490"/>
                    </a:lnTo>
                    <a:lnTo>
                      <a:pt x="777" y="489"/>
                    </a:lnTo>
                    <a:lnTo>
                      <a:pt x="777" y="489"/>
                    </a:lnTo>
                    <a:lnTo>
                      <a:pt x="792" y="459"/>
                    </a:lnTo>
                    <a:lnTo>
                      <a:pt x="807" y="428"/>
                    </a:lnTo>
                    <a:lnTo>
                      <a:pt x="821" y="396"/>
                    </a:lnTo>
                    <a:lnTo>
                      <a:pt x="833" y="361"/>
                    </a:lnTo>
                    <a:lnTo>
                      <a:pt x="845" y="326"/>
                    </a:lnTo>
                    <a:lnTo>
                      <a:pt x="856" y="290"/>
                    </a:lnTo>
                    <a:lnTo>
                      <a:pt x="866" y="252"/>
                    </a:lnTo>
                    <a:lnTo>
                      <a:pt x="874" y="212"/>
                    </a:lnTo>
                    <a:lnTo>
                      <a:pt x="874" y="212"/>
                    </a:lnTo>
                    <a:lnTo>
                      <a:pt x="886" y="220"/>
                    </a:lnTo>
                    <a:lnTo>
                      <a:pt x="898" y="227"/>
                    </a:lnTo>
                    <a:lnTo>
                      <a:pt x="908" y="237"/>
                    </a:lnTo>
                    <a:lnTo>
                      <a:pt x="917" y="247"/>
                    </a:lnTo>
                    <a:lnTo>
                      <a:pt x="926" y="257"/>
                    </a:lnTo>
                    <a:lnTo>
                      <a:pt x="933" y="268"/>
                    </a:lnTo>
                    <a:lnTo>
                      <a:pt x="940" y="280"/>
                    </a:lnTo>
                    <a:lnTo>
                      <a:pt x="945" y="293"/>
                    </a:lnTo>
                    <a:lnTo>
                      <a:pt x="949" y="306"/>
                    </a:lnTo>
                    <a:lnTo>
                      <a:pt x="952" y="319"/>
                    </a:lnTo>
                    <a:lnTo>
                      <a:pt x="954" y="332"/>
                    </a:lnTo>
                    <a:lnTo>
                      <a:pt x="955" y="345"/>
                    </a:lnTo>
                    <a:lnTo>
                      <a:pt x="954" y="359"/>
                    </a:lnTo>
                    <a:lnTo>
                      <a:pt x="952" y="373"/>
                    </a:lnTo>
                    <a:lnTo>
                      <a:pt x="948" y="386"/>
                    </a:lnTo>
                    <a:lnTo>
                      <a:pt x="943" y="400"/>
                    </a:lnTo>
                    <a:lnTo>
                      <a:pt x="943" y="4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B75ABE5-2CD4-9EE1-1E5B-4BC613C4EA5B}"/>
                </a:ext>
              </a:extLst>
            </p:cNvPr>
            <p:cNvSpPr/>
            <p:nvPr/>
          </p:nvSpPr>
          <p:spPr>
            <a:xfrm>
              <a:off x="7133920" y="3257474"/>
              <a:ext cx="3543646" cy="1781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zh-CN" altLang="en-US" sz="1865" b="1" dirty="0">
                  <a:solidFill>
                    <a:srgbClr val="B01319"/>
                  </a:solidFill>
                  <a:latin typeface="微软雅黑" panose="020B0503020204020204" charset="-122"/>
                  <a:ea typeface="微软雅黑" panose="020B0503020204020204" charset="-122"/>
                </a:rPr>
                <a:t>工作计划：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rPr>
                <a:t>在做好本职工作的同时，通过部门知识分享，提高部门同事解决数据库问题的技能</a:t>
              </a:r>
              <a:endPara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endParaRPr>
            </a:p>
          </p:txBody>
        </p:sp>
      </p:grpSp>
      <p:grpSp>
        <p:nvGrpSpPr>
          <p:cNvPr id="46" name="原创设计师QQ69613753    _5">
            <a:extLst>
              <a:ext uri="{FF2B5EF4-FFF2-40B4-BE49-F238E27FC236}">
                <a16:creationId xmlns:a16="http://schemas.microsoft.com/office/drawing/2014/main" id="{D79E7C3A-D1E5-E137-9CD7-E879CCA0B20D}"/>
              </a:ext>
            </a:extLst>
          </p:cNvPr>
          <p:cNvGrpSpPr/>
          <p:nvPr/>
        </p:nvGrpSpPr>
        <p:grpSpPr>
          <a:xfrm>
            <a:off x="6214376" y="4688584"/>
            <a:ext cx="4452449" cy="2689262"/>
            <a:chOff x="6075851" y="4493627"/>
            <a:chExt cx="4452449" cy="268926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FE957AA-30AA-2E03-1D6C-9EFA76716D02}"/>
                </a:ext>
              </a:extLst>
            </p:cNvPr>
            <p:cNvGrpSpPr/>
            <p:nvPr/>
          </p:nvGrpSpPr>
          <p:grpSpPr>
            <a:xfrm>
              <a:off x="6075851" y="4679697"/>
              <a:ext cx="812800" cy="812800"/>
              <a:chOff x="6075851" y="4686357"/>
              <a:chExt cx="812800" cy="812800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4DE78ED-274E-20FF-13BC-AA75F1142444}"/>
                  </a:ext>
                </a:extLst>
              </p:cNvPr>
              <p:cNvSpPr/>
              <p:nvPr/>
            </p:nvSpPr>
            <p:spPr>
              <a:xfrm>
                <a:off x="6075851" y="4686357"/>
                <a:ext cx="812800" cy="812800"/>
              </a:xfrm>
              <a:prstGeom prst="ellipse">
                <a:avLst/>
              </a:prstGeom>
              <a:solidFill>
                <a:srgbClr val="B71F2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sp>
            <p:nvSpPr>
              <p:cNvPr id="50" name="Freeform 84">
                <a:extLst>
                  <a:ext uri="{FF2B5EF4-FFF2-40B4-BE49-F238E27FC236}">
                    <a16:creationId xmlns:a16="http://schemas.microsoft.com/office/drawing/2014/main" id="{FF6F39F7-A80E-AB19-0C27-BE5610AA3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21120" y="4931626"/>
                <a:ext cx="322263" cy="322263"/>
              </a:xfrm>
              <a:custGeom>
                <a:avLst/>
                <a:gdLst>
                  <a:gd name="T0" fmla="*/ 1017 w 1019"/>
                  <a:gd name="T1" fmla="*/ 375 h 1017"/>
                  <a:gd name="T2" fmla="*/ 1014 w 1019"/>
                  <a:gd name="T3" fmla="*/ 366 h 1017"/>
                  <a:gd name="T4" fmla="*/ 757 w 1019"/>
                  <a:gd name="T5" fmla="*/ 13 h 1017"/>
                  <a:gd name="T6" fmla="*/ 750 w 1019"/>
                  <a:gd name="T7" fmla="*/ 6 h 1017"/>
                  <a:gd name="T8" fmla="*/ 749 w 1019"/>
                  <a:gd name="T9" fmla="*/ 5 h 1017"/>
                  <a:gd name="T10" fmla="*/ 739 w 1019"/>
                  <a:gd name="T11" fmla="*/ 1 h 1017"/>
                  <a:gd name="T12" fmla="*/ 739 w 1019"/>
                  <a:gd name="T13" fmla="*/ 1 h 1017"/>
                  <a:gd name="T14" fmla="*/ 286 w 1019"/>
                  <a:gd name="T15" fmla="*/ 0 h 1017"/>
                  <a:gd name="T16" fmla="*/ 279 w 1019"/>
                  <a:gd name="T17" fmla="*/ 1 h 1017"/>
                  <a:gd name="T18" fmla="*/ 278 w 1019"/>
                  <a:gd name="T19" fmla="*/ 1 h 1017"/>
                  <a:gd name="T20" fmla="*/ 269 w 1019"/>
                  <a:gd name="T21" fmla="*/ 5 h 1017"/>
                  <a:gd name="T22" fmla="*/ 267 w 1019"/>
                  <a:gd name="T23" fmla="*/ 6 h 1017"/>
                  <a:gd name="T24" fmla="*/ 6 w 1019"/>
                  <a:gd name="T25" fmla="*/ 363 h 1017"/>
                  <a:gd name="T26" fmla="*/ 5 w 1019"/>
                  <a:gd name="T27" fmla="*/ 365 h 1017"/>
                  <a:gd name="T28" fmla="*/ 3 w 1019"/>
                  <a:gd name="T29" fmla="*/ 369 h 1017"/>
                  <a:gd name="T30" fmla="*/ 1 w 1019"/>
                  <a:gd name="T31" fmla="*/ 373 h 1017"/>
                  <a:gd name="T32" fmla="*/ 0 w 1019"/>
                  <a:gd name="T33" fmla="*/ 382 h 1017"/>
                  <a:gd name="T34" fmla="*/ 0 w 1019"/>
                  <a:gd name="T35" fmla="*/ 386 h 1017"/>
                  <a:gd name="T36" fmla="*/ 3 w 1019"/>
                  <a:gd name="T37" fmla="*/ 395 h 1017"/>
                  <a:gd name="T38" fmla="*/ 4 w 1019"/>
                  <a:gd name="T39" fmla="*/ 396 h 1017"/>
                  <a:gd name="T40" fmla="*/ 7 w 1019"/>
                  <a:gd name="T41" fmla="*/ 401 h 1017"/>
                  <a:gd name="T42" fmla="*/ 485 w 1019"/>
                  <a:gd name="T43" fmla="*/ 1007 h 1017"/>
                  <a:gd name="T44" fmla="*/ 490 w 1019"/>
                  <a:gd name="T45" fmla="*/ 1011 h 1017"/>
                  <a:gd name="T46" fmla="*/ 493 w 1019"/>
                  <a:gd name="T47" fmla="*/ 1013 h 1017"/>
                  <a:gd name="T48" fmla="*/ 496 w 1019"/>
                  <a:gd name="T49" fmla="*/ 1015 h 1017"/>
                  <a:gd name="T50" fmla="*/ 501 w 1019"/>
                  <a:gd name="T51" fmla="*/ 1017 h 1017"/>
                  <a:gd name="T52" fmla="*/ 509 w 1019"/>
                  <a:gd name="T53" fmla="*/ 1017 h 1017"/>
                  <a:gd name="T54" fmla="*/ 509 w 1019"/>
                  <a:gd name="T55" fmla="*/ 1017 h 1017"/>
                  <a:gd name="T56" fmla="*/ 515 w 1019"/>
                  <a:gd name="T57" fmla="*/ 1017 h 1017"/>
                  <a:gd name="T58" fmla="*/ 518 w 1019"/>
                  <a:gd name="T59" fmla="*/ 1016 h 1017"/>
                  <a:gd name="T60" fmla="*/ 524 w 1019"/>
                  <a:gd name="T61" fmla="*/ 1013 h 1017"/>
                  <a:gd name="T62" fmla="*/ 525 w 1019"/>
                  <a:gd name="T63" fmla="*/ 1013 h 1017"/>
                  <a:gd name="T64" fmla="*/ 532 w 1019"/>
                  <a:gd name="T65" fmla="*/ 1007 h 1017"/>
                  <a:gd name="T66" fmla="*/ 1008 w 1019"/>
                  <a:gd name="T67" fmla="*/ 404 h 1017"/>
                  <a:gd name="T68" fmla="*/ 1015 w 1019"/>
                  <a:gd name="T69" fmla="*/ 394 h 1017"/>
                  <a:gd name="T70" fmla="*/ 1019 w 1019"/>
                  <a:gd name="T71" fmla="*/ 382 h 1017"/>
                  <a:gd name="T72" fmla="*/ 691 w 1019"/>
                  <a:gd name="T73" fmla="*/ 63 h 1017"/>
                  <a:gd name="T74" fmla="*/ 327 w 1019"/>
                  <a:gd name="T75" fmla="*/ 63 h 1017"/>
                  <a:gd name="T76" fmla="*/ 328 w 1019"/>
                  <a:gd name="T77" fmla="*/ 350 h 1017"/>
                  <a:gd name="T78" fmla="*/ 97 w 1019"/>
                  <a:gd name="T79" fmla="*/ 413 h 1017"/>
                  <a:gd name="T80" fmla="*/ 97 w 1019"/>
                  <a:gd name="T81" fmla="*/ 413 h 1017"/>
                  <a:gd name="T82" fmla="*/ 610 w 1019"/>
                  <a:gd name="T83" fmla="*/ 413 h 1017"/>
                  <a:gd name="T84" fmla="*/ 675 w 1019"/>
                  <a:gd name="T85" fmla="*/ 413 h 1017"/>
                  <a:gd name="T86" fmla="*/ 689 w 1019"/>
                  <a:gd name="T87" fmla="*/ 350 h 1017"/>
                  <a:gd name="T88" fmla="*/ 689 w 1019"/>
                  <a:gd name="T89" fmla="*/ 35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19" h="1017">
                    <a:moveTo>
                      <a:pt x="1018" y="376"/>
                    </a:moveTo>
                    <a:lnTo>
                      <a:pt x="1018" y="376"/>
                    </a:lnTo>
                    <a:lnTo>
                      <a:pt x="1017" y="375"/>
                    </a:lnTo>
                    <a:lnTo>
                      <a:pt x="1017" y="375"/>
                    </a:lnTo>
                    <a:lnTo>
                      <a:pt x="1015" y="371"/>
                    </a:lnTo>
                    <a:lnTo>
                      <a:pt x="1014" y="366"/>
                    </a:lnTo>
                    <a:lnTo>
                      <a:pt x="1011" y="363"/>
                    </a:lnTo>
                    <a:lnTo>
                      <a:pt x="1008" y="358"/>
                    </a:lnTo>
                    <a:lnTo>
                      <a:pt x="757" y="13"/>
                    </a:lnTo>
                    <a:lnTo>
                      <a:pt x="757" y="13"/>
                    </a:lnTo>
                    <a:lnTo>
                      <a:pt x="754" y="10"/>
                    </a:lnTo>
                    <a:lnTo>
                      <a:pt x="750" y="6"/>
                    </a:lnTo>
                    <a:lnTo>
                      <a:pt x="750" y="6"/>
                    </a:lnTo>
                    <a:lnTo>
                      <a:pt x="749" y="5"/>
                    </a:lnTo>
                    <a:lnTo>
                      <a:pt x="749" y="5"/>
                    </a:lnTo>
                    <a:lnTo>
                      <a:pt x="744" y="2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1" y="0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79" y="1"/>
                    </a:lnTo>
                    <a:lnTo>
                      <a:pt x="279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3" y="2"/>
                    </a:lnTo>
                    <a:lnTo>
                      <a:pt x="269" y="5"/>
                    </a:lnTo>
                    <a:lnTo>
                      <a:pt x="269" y="5"/>
                    </a:lnTo>
                    <a:lnTo>
                      <a:pt x="267" y="6"/>
                    </a:lnTo>
                    <a:lnTo>
                      <a:pt x="267" y="6"/>
                    </a:lnTo>
                    <a:lnTo>
                      <a:pt x="263" y="10"/>
                    </a:lnTo>
                    <a:lnTo>
                      <a:pt x="260" y="13"/>
                    </a:lnTo>
                    <a:lnTo>
                      <a:pt x="6" y="363"/>
                    </a:lnTo>
                    <a:lnTo>
                      <a:pt x="6" y="363"/>
                    </a:lnTo>
                    <a:lnTo>
                      <a:pt x="5" y="365"/>
                    </a:lnTo>
                    <a:lnTo>
                      <a:pt x="5" y="365"/>
                    </a:lnTo>
                    <a:lnTo>
                      <a:pt x="3" y="368"/>
                    </a:lnTo>
                    <a:lnTo>
                      <a:pt x="3" y="368"/>
                    </a:lnTo>
                    <a:lnTo>
                      <a:pt x="3" y="369"/>
                    </a:lnTo>
                    <a:lnTo>
                      <a:pt x="3" y="369"/>
                    </a:lnTo>
                    <a:lnTo>
                      <a:pt x="1" y="373"/>
                    </a:lnTo>
                    <a:lnTo>
                      <a:pt x="1" y="373"/>
                    </a:lnTo>
                    <a:lnTo>
                      <a:pt x="0" y="378"/>
                    </a:lnTo>
                    <a:lnTo>
                      <a:pt x="0" y="378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1" y="390"/>
                    </a:lnTo>
                    <a:lnTo>
                      <a:pt x="1" y="390"/>
                    </a:lnTo>
                    <a:lnTo>
                      <a:pt x="3" y="395"/>
                    </a:lnTo>
                    <a:lnTo>
                      <a:pt x="3" y="395"/>
                    </a:lnTo>
                    <a:lnTo>
                      <a:pt x="4" y="396"/>
                    </a:lnTo>
                    <a:lnTo>
                      <a:pt x="4" y="396"/>
                    </a:lnTo>
                    <a:lnTo>
                      <a:pt x="5" y="398"/>
                    </a:lnTo>
                    <a:lnTo>
                      <a:pt x="5" y="398"/>
                    </a:lnTo>
                    <a:lnTo>
                      <a:pt x="7" y="401"/>
                    </a:lnTo>
                    <a:lnTo>
                      <a:pt x="483" y="1005"/>
                    </a:lnTo>
                    <a:lnTo>
                      <a:pt x="483" y="1005"/>
                    </a:lnTo>
                    <a:lnTo>
                      <a:pt x="485" y="1007"/>
                    </a:lnTo>
                    <a:lnTo>
                      <a:pt x="485" y="1007"/>
                    </a:lnTo>
                    <a:lnTo>
                      <a:pt x="490" y="1011"/>
                    </a:lnTo>
                    <a:lnTo>
                      <a:pt x="490" y="1011"/>
                    </a:lnTo>
                    <a:lnTo>
                      <a:pt x="492" y="1013"/>
                    </a:lnTo>
                    <a:lnTo>
                      <a:pt x="492" y="1013"/>
                    </a:lnTo>
                    <a:lnTo>
                      <a:pt x="493" y="1013"/>
                    </a:lnTo>
                    <a:lnTo>
                      <a:pt x="493" y="1013"/>
                    </a:lnTo>
                    <a:lnTo>
                      <a:pt x="496" y="1015"/>
                    </a:lnTo>
                    <a:lnTo>
                      <a:pt x="496" y="1015"/>
                    </a:lnTo>
                    <a:lnTo>
                      <a:pt x="500" y="1016"/>
                    </a:lnTo>
                    <a:lnTo>
                      <a:pt x="500" y="1016"/>
                    </a:lnTo>
                    <a:lnTo>
                      <a:pt x="501" y="1017"/>
                    </a:lnTo>
                    <a:lnTo>
                      <a:pt x="501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15" y="1017"/>
                    </a:lnTo>
                    <a:lnTo>
                      <a:pt x="515" y="1017"/>
                    </a:lnTo>
                    <a:lnTo>
                      <a:pt x="518" y="1016"/>
                    </a:lnTo>
                    <a:lnTo>
                      <a:pt x="518" y="1016"/>
                    </a:lnTo>
                    <a:lnTo>
                      <a:pt x="521" y="1015"/>
                    </a:lnTo>
                    <a:lnTo>
                      <a:pt x="521" y="1015"/>
                    </a:lnTo>
                    <a:lnTo>
                      <a:pt x="524" y="1013"/>
                    </a:lnTo>
                    <a:lnTo>
                      <a:pt x="524" y="1013"/>
                    </a:lnTo>
                    <a:lnTo>
                      <a:pt x="525" y="1013"/>
                    </a:lnTo>
                    <a:lnTo>
                      <a:pt x="525" y="1013"/>
                    </a:lnTo>
                    <a:lnTo>
                      <a:pt x="527" y="1011"/>
                    </a:lnTo>
                    <a:lnTo>
                      <a:pt x="527" y="1011"/>
                    </a:lnTo>
                    <a:lnTo>
                      <a:pt x="532" y="1007"/>
                    </a:lnTo>
                    <a:lnTo>
                      <a:pt x="532" y="1007"/>
                    </a:lnTo>
                    <a:lnTo>
                      <a:pt x="534" y="1005"/>
                    </a:lnTo>
                    <a:lnTo>
                      <a:pt x="1008" y="404"/>
                    </a:lnTo>
                    <a:lnTo>
                      <a:pt x="1008" y="404"/>
                    </a:lnTo>
                    <a:lnTo>
                      <a:pt x="1012" y="400"/>
                    </a:lnTo>
                    <a:lnTo>
                      <a:pt x="1015" y="394"/>
                    </a:lnTo>
                    <a:lnTo>
                      <a:pt x="1018" y="388"/>
                    </a:lnTo>
                    <a:lnTo>
                      <a:pt x="1019" y="382"/>
                    </a:lnTo>
                    <a:lnTo>
                      <a:pt x="1019" y="382"/>
                    </a:lnTo>
                    <a:lnTo>
                      <a:pt x="1018" y="376"/>
                    </a:lnTo>
                    <a:lnTo>
                      <a:pt x="1018" y="376"/>
                    </a:lnTo>
                    <a:close/>
                    <a:moveTo>
                      <a:pt x="691" y="63"/>
                    </a:moveTo>
                    <a:lnTo>
                      <a:pt x="625" y="350"/>
                    </a:lnTo>
                    <a:lnTo>
                      <a:pt x="393" y="350"/>
                    </a:lnTo>
                    <a:lnTo>
                      <a:pt x="327" y="63"/>
                    </a:lnTo>
                    <a:lnTo>
                      <a:pt x="691" y="63"/>
                    </a:lnTo>
                    <a:close/>
                    <a:moveTo>
                      <a:pt x="271" y="106"/>
                    </a:moveTo>
                    <a:lnTo>
                      <a:pt x="328" y="350"/>
                    </a:lnTo>
                    <a:lnTo>
                      <a:pt x="94" y="350"/>
                    </a:lnTo>
                    <a:lnTo>
                      <a:pt x="271" y="106"/>
                    </a:lnTo>
                    <a:close/>
                    <a:moveTo>
                      <a:pt x="97" y="413"/>
                    </a:moveTo>
                    <a:lnTo>
                      <a:pt x="343" y="413"/>
                    </a:lnTo>
                    <a:lnTo>
                      <a:pt x="446" y="854"/>
                    </a:lnTo>
                    <a:lnTo>
                      <a:pt x="97" y="413"/>
                    </a:lnTo>
                    <a:close/>
                    <a:moveTo>
                      <a:pt x="509" y="845"/>
                    </a:moveTo>
                    <a:lnTo>
                      <a:pt x="408" y="413"/>
                    </a:lnTo>
                    <a:lnTo>
                      <a:pt x="610" y="413"/>
                    </a:lnTo>
                    <a:lnTo>
                      <a:pt x="509" y="845"/>
                    </a:lnTo>
                    <a:close/>
                    <a:moveTo>
                      <a:pt x="572" y="854"/>
                    </a:moveTo>
                    <a:lnTo>
                      <a:pt x="675" y="413"/>
                    </a:lnTo>
                    <a:lnTo>
                      <a:pt x="920" y="413"/>
                    </a:lnTo>
                    <a:lnTo>
                      <a:pt x="572" y="854"/>
                    </a:lnTo>
                    <a:close/>
                    <a:moveTo>
                      <a:pt x="689" y="350"/>
                    </a:moveTo>
                    <a:lnTo>
                      <a:pt x="746" y="106"/>
                    </a:lnTo>
                    <a:lnTo>
                      <a:pt x="923" y="350"/>
                    </a:lnTo>
                    <a:lnTo>
                      <a:pt x="689" y="35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22091F5-A9EB-7600-7C2C-4892803C5592}"/>
                </a:ext>
              </a:extLst>
            </p:cNvPr>
            <p:cNvSpPr/>
            <p:nvPr/>
          </p:nvSpPr>
          <p:spPr>
            <a:xfrm>
              <a:off x="6984654" y="4493627"/>
              <a:ext cx="3543646" cy="2689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indent="0" fontAlgn="auto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65" b="1" dirty="0">
                  <a:solidFill>
                    <a:srgbClr val="B01319"/>
                  </a:solidFill>
                  <a:latin typeface="微软雅黑" panose="020B0503020204020204" charset="-122"/>
                  <a:ea typeface="微软雅黑" panose="020B0503020204020204" charset="-122"/>
                </a:rPr>
                <a:t>明年目标：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  <a:defRPr/>
              </a:pP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在服务好当前已签约数据库年维客户的同时，</a:t>
              </a: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rPr>
                <a:t>跟其他部门配合，协助做好部门创新增值数据库服务新需求</a:t>
              </a:r>
              <a:endPara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7CF81D-0542-63AE-CE83-A5791863E462}"/>
              </a:ext>
            </a:extLst>
          </p:cNvPr>
          <p:cNvSpPr/>
          <p:nvPr/>
        </p:nvSpPr>
        <p:spPr>
          <a:xfrm>
            <a:off x="1554478" y="1363980"/>
            <a:ext cx="9083040" cy="4130040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A78EFC-31D3-C485-B247-7391CE52819A}"/>
              </a:ext>
            </a:extLst>
          </p:cNvPr>
          <p:cNvSpPr/>
          <p:nvPr/>
        </p:nvSpPr>
        <p:spPr>
          <a:xfrm>
            <a:off x="4648200" y="2543810"/>
            <a:ext cx="2895600" cy="1420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charset="-122"/>
                <a:ea typeface="华文中宋" panose="02010600040101010101" charset="-122"/>
                <a:sym typeface="Source Han Sans K Light" panose="020B0300000000000000" pitchFamily="34" charset="-128"/>
              </a:rPr>
              <a:t>附錄</a:t>
            </a:r>
            <a:endParaRPr lang="zh-CN" altLang="en-US" sz="72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+mn-ea"/>
              <a:sym typeface="Source Han Sans K Light" panose="020B03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798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7453E640-0F8D-C04C-D64D-5797ED077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642939"/>
            <a:ext cx="792956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buFont typeface="Arial" panose="020B0604020202090204" pitchFamily="34" charset="0"/>
              <a:buNone/>
            </a:pPr>
            <a:r>
              <a:rPr lang="zh-TW" altLang="en-US" sz="3200" b="1" dirty="0">
                <a:latin typeface="Microsoft JhengHei" panose="020B0604030504040204" charset="-120"/>
                <a:ea typeface="Microsoft JhengHei" panose="020B0604030504040204" charset="-120"/>
              </a:rPr>
              <a:t>职位讯息</a:t>
            </a:r>
            <a:endParaRPr lang="zh-CN" altLang="en-US" sz="3200" b="1" dirty="0"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59A08864-8E39-4CDF-FD02-7E42377D4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672" y="1820407"/>
            <a:ext cx="814387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</a:pPr>
            <a:r>
              <a:rPr lang="zh-TW" altLang="en-US" b="1" dirty="0">
                <a:latin typeface="微软雅黑" charset="0"/>
                <a:ea typeface="微软雅黑" charset="0"/>
              </a:rPr>
              <a:t>一、请简述认证职位的职责与工作内容</a:t>
            </a:r>
            <a:endParaRPr lang="en-US" altLang="zh-CN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marL="457200" lvl="0" indent="-457200" fontAlgn="base">
              <a:buFont typeface="Arial" panose="020B0604020202090204" pitchFamily="34" charset="0"/>
              <a:buNone/>
            </a:pP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、给客户做数据库体检报告解读，寻找其中商机</a:t>
            </a:r>
          </a:p>
          <a:p>
            <a:pPr marL="457200" lvl="0" indent="-457200" fontAlgn="base">
              <a:buFont typeface="Arial" panose="020B0604020202090204" pitchFamily="34" charset="0"/>
              <a:buNone/>
            </a:pP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2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、负责年维数据库客户的课程知识分享</a:t>
            </a:r>
          </a:p>
          <a:p>
            <a:pPr marL="457200" lvl="0" indent="-457200" fontAlgn="base">
              <a:buFont typeface="Arial" panose="020B0604020202090204" pitchFamily="34" charset="0"/>
              <a:buNone/>
            </a:pP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3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、负责数据库的优化，性能调优，解决数据库日常故障问题</a:t>
            </a:r>
          </a:p>
          <a:p>
            <a:pPr marL="457200" lvl="0" indent="-457200" fontAlgn="base">
              <a:buFont typeface="Arial" panose="020B0604020202090204" pitchFamily="34" charset="0"/>
              <a:buNone/>
            </a:pP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4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、负责数据库的迁移，备份，恢复，升级</a:t>
            </a:r>
          </a:p>
          <a:p>
            <a:pPr marL="457200" lvl="0" indent="-457200" fontAlgn="base">
              <a:buFont typeface="Arial" panose="020B0604020202090204" pitchFamily="34" charset="0"/>
              <a:buNone/>
            </a:pP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5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、跟同事分享经验，指导同事解决问题</a:t>
            </a:r>
          </a:p>
          <a:p>
            <a:pPr marL="457200" lvl="0" indent="-457200" fontAlgn="base">
              <a:buFont typeface="Arial" panose="020B0604020202090204" pitchFamily="34" charset="0"/>
              <a:buNone/>
            </a:pPr>
            <a:r>
              <a:rPr lang="en-US" altLang="zh-CN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6</a:t>
            </a:r>
            <a:r>
              <a:rPr lang="zh-CN" altLang="en-US" sz="1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、负责公司产品的运维</a:t>
            </a: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39004FF8-DA5C-DCA5-BACA-3FCC6E9E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673" y="4076304"/>
            <a:ext cx="814387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</a:pPr>
            <a:r>
              <a:rPr lang="zh-TW" altLang="en-US" b="1" dirty="0">
                <a:latin typeface="微软雅黑" charset="0"/>
                <a:ea typeface="微软雅黑" charset="0"/>
              </a:rPr>
              <a:t>二、请说明现有工作技能如何符合认证职位的需求</a:t>
            </a:r>
            <a:endParaRPr lang="en-US" altLang="zh-TW" b="1" dirty="0">
              <a:latin typeface="Microsoft JhengHei" panose="020B0604030504040204" charset="-120"/>
              <a:ea typeface="Microsoft JhengHei" panose="020B0604030504040204" charset="-120"/>
            </a:endParaRPr>
          </a:p>
          <a:p>
            <a:pPr marL="0" indent="0" eaLnBrk="1" hangingPunct="1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、沟通能力：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与客户和同事交流，能主动引导沟通问题点。运用经验和知识在交流上指导解决问题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eaLnBrk="1" hangingPunct="1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、自学能力：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在处理工作之余，也不断学习和思考，并将课程记录存档。在弥补能力不足之余，也能起到分享作用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eaLnBrk="1" hangingPunct="1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、技术能力：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现有的技术和经验符合任职职位的要求。能独立解决公司的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Oracle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技术问题。</a:t>
            </a:r>
          </a:p>
          <a:p>
            <a:pPr marL="0" indent="0" eaLnBrk="1" hangingPunct="1"/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、教学能力：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大班课、部门内部培训，每个月面向客户的知识直播课程，将自己的经验分享，让他人可以快速掌握知识要领</a:t>
            </a:r>
            <a:endParaRPr lang="en-US" altLang="zh-CN" sz="14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534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7" descr="D:\工作區\2022工作區\01_40周年\簡報提案\pic\SC_thanks.pngSC_thanks"/>
          <p:cNvPicPr>
            <a:picLocks noChangeAspect="1"/>
          </p:cNvPicPr>
          <p:nvPr/>
        </p:nvPicPr>
        <p:blipFill>
          <a:blip r:embed="rId2"/>
          <a:srcRect b="30380"/>
          <a:stretch>
            <a:fillRect/>
          </a:stretch>
        </p:blipFill>
        <p:spPr>
          <a:xfrm>
            <a:off x="3481705" y="2599690"/>
            <a:ext cx="5109210" cy="1302385"/>
          </a:xfrm>
          <a:prstGeom prst="rect">
            <a:avLst/>
          </a:prstGeom>
        </p:spPr>
      </p:pic>
      <p:pic>
        <p:nvPicPr>
          <p:cNvPr id="3" name="圖片 2" descr="長_數智時代簡體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185" y="4137025"/>
            <a:ext cx="4680000" cy="252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C4E9E92-BAAF-4DB7-BB35-A26276504276}"/>
              </a:ext>
            </a:extLst>
          </p:cNvPr>
          <p:cNvGrpSpPr/>
          <p:nvPr/>
        </p:nvGrpSpPr>
        <p:grpSpPr>
          <a:xfrm>
            <a:off x="852139" y="3073768"/>
            <a:ext cx="3719862" cy="2431653"/>
            <a:chOff x="673431" y="2845379"/>
            <a:chExt cx="3719862" cy="2431653"/>
          </a:xfrm>
        </p:grpSpPr>
        <p:grpSp>
          <p:nvGrpSpPr>
            <p:cNvPr id="30" name="4">
              <a:extLst>
                <a:ext uri="{FF2B5EF4-FFF2-40B4-BE49-F238E27FC236}">
                  <a16:creationId xmlns:a16="http://schemas.microsoft.com/office/drawing/2014/main" id="{7A7332E5-58CE-1A4F-9181-8CD0972E35F1}"/>
                </a:ext>
              </a:extLst>
            </p:cNvPr>
            <p:cNvGrpSpPr/>
            <p:nvPr/>
          </p:nvGrpSpPr>
          <p:grpSpPr>
            <a:xfrm>
              <a:off x="673431" y="2845379"/>
              <a:ext cx="3719862" cy="1107328"/>
              <a:chOff x="673099" y="1740479"/>
              <a:chExt cx="2611178" cy="1107071"/>
            </a:xfrm>
          </p:grpSpPr>
          <p:sp>
            <p:nvSpPr>
              <p:cNvPr id="33" name="42">
                <a:extLst>
                  <a:ext uri="{FF2B5EF4-FFF2-40B4-BE49-F238E27FC236}">
                    <a16:creationId xmlns:a16="http://schemas.microsoft.com/office/drawing/2014/main" id="{988AB0F6-EC4A-5711-D38A-D5F0E3F04874}"/>
                  </a:ext>
                </a:extLst>
              </p:cNvPr>
              <p:cNvSpPr txBox="1"/>
              <p:nvPr/>
            </p:nvSpPr>
            <p:spPr>
              <a:xfrm>
                <a:off x="673099" y="2248310"/>
                <a:ext cx="2527040" cy="5992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" name="41">
                <a:extLst>
                  <a:ext uri="{FF2B5EF4-FFF2-40B4-BE49-F238E27FC236}">
                    <a16:creationId xmlns:a16="http://schemas.microsoft.com/office/drawing/2014/main" id="{E17A4FA4-1AE7-730A-737D-A9EB498D8626}"/>
                  </a:ext>
                </a:extLst>
              </p:cNvPr>
              <p:cNvSpPr/>
              <p:nvPr/>
            </p:nvSpPr>
            <p:spPr>
              <a:xfrm>
                <a:off x="673100" y="1740479"/>
                <a:ext cx="2611177" cy="553886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部门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代号</a:t>
                </a:r>
                <a:r>
                  <a:rPr lang="zh-CN" altLang="zh-TW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</a:t>
                </a:r>
                <a:r>
                  <a:rPr lang="en-US" altLang="zh-TW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M5070</a:t>
                </a:r>
              </a:p>
              <a:p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云服务二中心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-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工程技术运维部</a:t>
                </a:r>
                <a:endParaRPr lang="zh-CN" altLang="zh-TW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31" name="31">
              <a:extLst>
                <a:ext uri="{FF2B5EF4-FFF2-40B4-BE49-F238E27FC236}">
                  <a16:creationId xmlns:a16="http://schemas.microsoft.com/office/drawing/2014/main" id="{33A17D27-9A7A-7239-49C2-5455979181DE}"/>
                </a:ext>
              </a:extLst>
            </p:cNvPr>
            <p:cNvSpPr/>
            <p:nvPr/>
          </p:nvSpPr>
          <p:spPr>
            <a:xfrm>
              <a:off x="673431" y="4169592"/>
              <a:ext cx="3719831" cy="1107440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现职位名称：高级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系统</a:t>
              </a:r>
              <a:r>
                <a:rPr lang="zh-TW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工程师</a:t>
              </a:r>
            </a:p>
            <a:p>
              <a:endParaRPr lang="zh-TW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TW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现职年资：</a:t>
              </a: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</a:t>
              </a: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837B422-23F6-0B56-4D12-C10DA6BB9D9D}"/>
                </a:ext>
              </a:extLst>
            </p:cNvPr>
            <p:cNvCxnSpPr/>
            <p:nvPr/>
          </p:nvCxnSpPr>
          <p:spPr>
            <a:xfrm>
              <a:off x="673433" y="4061149"/>
              <a:ext cx="3487788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62063F9-50B7-D6AE-2E7F-F04E97251290}"/>
              </a:ext>
            </a:extLst>
          </p:cNvPr>
          <p:cNvGrpSpPr/>
          <p:nvPr/>
        </p:nvGrpSpPr>
        <p:grpSpPr>
          <a:xfrm>
            <a:off x="7620001" y="3073768"/>
            <a:ext cx="3719861" cy="2431544"/>
            <a:chOff x="7801882" y="2845379"/>
            <a:chExt cx="3719861" cy="2431544"/>
          </a:xfrm>
        </p:grpSpPr>
        <p:grpSp>
          <p:nvGrpSpPr>
            <p:cNvPr id="22" name="2">
              <a:extLst>
                <a:ext uri="{FF2B5EF4-FFF2-40B4-BE49-F238E27FC236}">
                  <a16:creationId xmlns:a16="http://schemas.microsoft.com/office/drawing/2014/main" id="{1FC7B203-D987-0D77-BD12-C3F36BF5BE0C}"/>
                </a:ext>
              </a:extLst>
            </p:cNvPr>
            <p:cNvGrpSpPr/>
            <p:nvPr/>
          </p:nvGrpSpPr>
          <p:grpSpPr>
            <a:xfrm>
              <a:off x="7801882" y="2845379"/>
              <a:ext cx="3719861" cy="1107328"/>
              <a:chOff x="673100" y="1740479"/>
              <a:chExt cx="2611177" cy="1107071"/>
            </a:xfrm>
          </p:grpSpPr>
          <p:sp>
            <p:nvSpPr>
              <p:cNvPr id="28" name="22">
                <a:extLst>
                  <a:ext uri="{FF2B5EF4-FFF2-40B4-BE49-F238E27FC236}">
                    <a16:creationId xmlns:a16="http://schemas.microsoft.com/office/drawing/2014/main" id="{E538755F-378C-7C7C-19C6-DE9E61D5195C}"/>
                  </a:ext>
                </a:extLst>
              </p:cNvPr>
              <p:cNvSpPr txBox="1"/>
              <p:nvPr/>
            </p:nvSpPr>
            <p:spPr>
              <a:xfrm>
                <a:off x="757237" y="2248310"/>
                <a:ext cx="2527040" cy="5992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" name="21">
                <a:extLst>
                  <a:ext uri="{FF2B5EF4-FFF2-40B4-BE49-F238E27FC236}">
                    <a16:creationId xmlns:a16="http://schemas.microsoft.com/office/drawing/2014/main" id="{1B94DCE0-8590-7D07-4341-850A456F3E32}"/>
                  </a:ext>
                </a:extLst>
              </p:cNvPr>
              <p:cNvSpPr/>
              <p:nvPr/>
            </p:nvSpPr>
            <p:spPr>
              <a:xfrm>
                <a:off x="673100" y="1740479"/>
                <a:ext cx="2611177" cy="507831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TW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同仁姓名：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谭际警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4" name="1">
              <a:extLst>
                <a:ext uri="{FF2B5EF4-FFF2-40B4-BE49-F238E27FC236}">
                  <a16:creationId xmlns:a16="http://schemas.microsoft.com/office/drawing/2014/main" id="{0905F4F7-7FD7-8083-0577-92910412418E}"/>
                </a:ext>
              </a:extLst>
            </p:cNvPr>
            <p:cNvGrpSpPr/>
            <p:nvPr/>
          </p:nvGrpSpPr>
          <p:grpSpPr>
            <a:xfrm>
              <a:off x="7801882" y="4169595"/>
              <a:ext cx="3719861" cy="1107328"/>
              <a:chOff x="673100" y="3064387"/>
              <a:chExt cx="2611177" cy="1107071"/>
            </a:xfrm>
          </p:grpSpPr>
          <p:sp>
            <p:nvSpPr>
              <p:cNvPr id="26" name="11">
                <a:extLst>
                  <a:ext uri="{FF2B5EF4-FFF2-40B4-BE49-F238E27FC236}">
                    <a16:creationId xmlns:a16="http://schemas.microsoft.com/office/drawing/2014/main" id="{C39A8E4E-1667-3013-B687-5409BCF4BEB2}"/>
                  </a:ext>
                </a:extLst>
              </p:cNvPr>
              <p:cNvSpPr txBox="1"/>
              <p:nvPr/>
            </p:nvSpPr>
            <p:spPr>
              <a:xfrm>
                <a:off x="757237" y="3572218"/>
                <a:ext cx="2527040" cy="5992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" name="12">
                <a:extLst>
                  <a:ext uri="{FF2B5EF4-FFF2-40B4-BE49-F238E27FC236}">
                    <a16:creationId xmlns:a16="http://schemas.microsoft.com/office/drawing/2014/main" id="{727168FD-23EF-1EFA-D72D-732D532D1E7C}"/>
                  </a:ext>
                </a:extLst>
              </p:cNvPr>
              <p:cNvSpPr/>
              <p:nvPr/>
            </p:nvSpPr>
            <p:spPr>
              <a:xfrm>
                <a:off x="673100" y="3064387"/>
                <a:ext cx="2611177" cy="507831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TW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拟认证职位名称：</a:t>
                </a:r>
                <a:r>
                  <a:rPr lang="zh-CN" altLang="zh-TW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资一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系统</a:t>
                </a:r>
                <a:r>
                  <a:rPr lang="zh-CN" altLang="zh-TW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工程师</a:t>
                </a:r>
                <a:endParaRPr lang="zh-CN" altLang="zh-TW" sz="2000" b="1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r"/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BBCB222-C1C3-AF04-1915-BCA29A087AF6}"/>
                </a:ext>
              </a:extLst>
            </p:cNvPr>
            <p:cNvCxnSpPr/>
            <p:nvPr/>
          </p:nvCxnSpPr>
          <p:spPr>
            <a:xfrm>
              <a:off x="8033955" y="4061149"/>
              <a:ext cx="3487788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3E7BD3D-F60B-6E68-28AB-294BCC84D2E5}"/>
              </a:ext>
            </a:extLst>
          </p:cNvPr>
          <p:cNvGrpSpPr/>
          <p:nvPr/>
        </p:nvGrpSpPr>
        <p:grpSpPr>
          <a:xfrm>
            <a:off x="4690905" y="2884337"/>
            <a:ext cx="2810192" cy="2810189"/>
            <a:chOff x="4692491" y="2655948"/>
            <a:chExt cx="2810192" cy="281018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257423E-D390-AAE6-DA30-9CD53650EBAB}"/>
                </a:ext>
              </a:extLst>
            </p:cNvPr>
            <p:cNvGrpSpPr/>
            <p:nvPr/>
          </p:nvGrpSpPr>
          <p:grpSpPr>
            <a:xfrm>
              <a:off x="4692491" y="2655948"/>
              <a:ext cx="2810192" cy="2810189"/>
              <a:chOff x="4691755" y="2655948"/>
              <a:chExt cx="2810192" cy="2810189"/>
            </a:xfrm>
          </p:grpSpPr>
          <p:sp>
            <p:nvSpPr>
              <p:cNvPr id="15" name="11">
                <a:extLst>
                  <a:ext uri="{FF2B5EF4-FFF2-40B4-BE49-F238E27FC236}">
                    <a16:creationId xmlns:a16="http://schemas.microsoft.com/office/drawing/2014/main" id="{1B8AF3A4-E302-0CD1-F6A0-1E8CED9D3E52}"/>
                  </a:ext>
                </a:extLst>
              </p:cNvPr>
              <p:cNvSpPr/>
              <p:nvPr/>
            </p:nvSpPr>
            <p:spPr bwMode="auto">
              <a:xfrm>
                <a:off x="4691755" y="2655948"/>
                <a:ext cx="422724" cy="422724"/>
              </a:xfrm>
              <a:prstGeom prst="ellipse">
                <a:avLst/>
              </a:prstGeom>
              <a:solidFill>
                <a:srgbClr val="E2515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ru-RU" sz="16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endParaRPr lang="ru-RU" altLang="ru-RU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10">
                <a:extLst>
                  <a:ext uri="{FF2B5EF4-FFF2-40B4-BE49-F238E27FC236}">
                    <a16:creationId xmlns:a16="http://schemas.microsoft.com/office/drawing/2014/main" id="{554B38ED-61C0-527F-56F1-074334EC9E19}"/>
                  </a:ext>
                </a:extLst>
              </p:cNvPr>
              <p:cNvSpPr/>
              <p:nvPr/>
            </p:nvSpPr>
            <p:spPr bwMode="auto">
              <a:xfrm>
                <a:off x="7079223" y="5043413"/>
                <a:ext cx="422724" cy="422724"/>
              </a:xfrm>
              <a:prstGeom prst="ellipse">
                <a:avLst/>
              </a:prstGeom>
              <a:solidFill>
                <a:srgbClr val="E2515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ru-RU" sz="16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  <a:endParaRPr lang="ru-RU" altLang="ru-RU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7">
                <a:extLst>
                  <a:ext uri="{FF2B5EF4-FFF2-40B4-BE49-F238E27FC236}">
                    <a16:creationId xmlns:a16="http://schemas.microsoft.com/office/drawing/2014/main" id="{58EB83A3-FA40-1661-F487-FB7D11BF3943}"/>
                  </a:ext>
                </a:extLst>
              </p:cNvPr>
              <p:cNvSpPr/>
              <p:nvPr/>
            </p:nvSpPr>
            <p:spPr bwMode="auto">
              <a:xfrm>
                <a:off x="7079221" y="2656318"/>
                <a:ext cx="422724" cy="422724"/>
              </a:xfrm>
              <a:prstGeom prst="ellipse">
                <a:avLst/>
              </a:prstGeom>
              <a:solidFill>
                <a:srgbClr val="E2515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/>
                <a:r>
                  <a:rPr lang="en-US" altLang="ru-RU" sz="16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endParaRPr lang="ru-RU" altLang="ru-RU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6">
                <a:extLst>
                  <a:ext uri="{FF2B5EF4-FFF2-40B4-BE49-F238E27FC236}">
                    <a16:creationId xmlns:a16="http://schemas.microsoft.com/office/drawing/2014/main" id="{8F3857E6-1EC1-67B8-259D-E0875D91F45A}"/>
                  </a:ext>
                </a:extLst>
              </p:cNvPr>
              <p:cNvSpPr/>
              <p:nvPr/>
            </p:nvSpPr>
            <p:spPr bwMode="auto">
              <a:xfrm>
                <a:off x="4692822" y="5043253"/>
                <a:ext cx="422724" cy="422724"/>
              </a:xfrm>
              <a:prstGeom prst="ellipse">
                <a:avLst/>
              </a:prstGeom>
              <a:solidFill>
                <a:srgbClr val="E2515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/>
                <a:r>
                  <a:rPr lang="en-US" altLang="ru-RU" sz="16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endParaRPr lang="ru-RU" altLang="ru-RU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5">
                <a:extLst>
                  <a:ext uri="{FF2B5EF4-FFF2-40B4-BE49-F238E27FC236}">
                    <a16:creationId xmlns:a16="http://schemas.microsoft.com/office/drawing/2014/main" id="{7E04C8CB-CD8D-93EF-57A2-7438E8510273}"/>
                  </a:ext>
                </a:extLst>
              </p:cNvPr>
              <p:cNvSpPr/>
              <p:nvPr/>
            </p:nvSpPr>
            <p:spPr bwMode="auto">
              <a:xfrm>
                <a:off x="5016216" y="2997746"/>
                <a:ext cx="2160000" cy="2160000"/>
              </a:xfrm>
              <a:custGeom>
                <a:avLst/>
                <a:gdLst>
                  <a:gd name="T0" fmla="*/ 1894967 w 21600"/>
                  <a:gd name="T1" fmla="*/ 1892560 h 21600"/>
                  <a:gd name="T2" fmla="*/ 1894967 w 21600"/>
                  <a:gd name="T3" fmla="*/ 1892560 h 21600"/>
                  <a:gd name="T4" fmla="*/ 1894967 w 21600"/>
                  <a:gd name="T5" fmla="*/ 1892560 h 21600"/>
                  <a:gd name="T6" fmla="*/ 1894967 w 21600"/>
                  <a:gd name="T7" fmla="*/ 189256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37" y="0"/>
                    </a:moveTo>
                    <a:lnTo>
                      <a:pt x="21600" y="10696"/>
                    </a:lnTo>
                    <a:lnTo>
                      <a:pt x="10840" y="21600"/>
                    </a:lnTo>
                    <a:lnTo>
                      <a:pt x="0" y="10809"/>
                    </a:lnTo>
                    <a:lnTo>
                      <a:pt x="10837" y="0"/>
                    </a:lnTo>
                    <a:close/>
                  </a:path>
                </a:pathLst>
              </a:custGeom>
              <a:solidFill>
                <a:srgbClr val="E2515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400" b="1" i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4" name="KSO_Shape">
              <a:extLst>
                <a:ext uri="{FF2B5EF4-FFF2-40B4-BE49-F238E27FC236}">
                  <a16:creationId xmlns:a16="http://schemas.microsoft.com/office/drawing/2014/main" id="{75E7163C-B67F-CBF1-2090-912E742603E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92787" y="3658394"/>
              <a:ext cx="759230" cy="720000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文本框 32">
            <a:extLst>
              <a:ext uri="{FF2B5EF4-FFF2-40B4-BE49-F238E27FC236}">
                <a16:creationId xmlns:a16="http://schemas.microsoft.com/office/drawing/2014/main" id="{1C3BD3D8-5918-9C3B-9AA6-9243A077D05F}"/>
              </a:ext>
            </a:extLst>
          </p:cNvPr>
          <p:cNvSpPr txBox="1"/>
          <p:nvPr/>
        </p:nvSpPr>
        <p:spPr>
          <a:xfrm>
            <a:off x="4370931" y="1767868"/>
            <a:ext cx="3600000" cy="70294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个人资料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BC1C28-DC35-7D58-645B-1FC1496C585D}"/>
              </a:ext>
            </a:extLst>
          </p:cNvPr>
          <p:cNvSpPr/>
          <p:nvPr/>
        </p:nvSpPr>
        <p:spPr>
          <a:xfrm>
            <a:off x="5213577" y="1163474"/>
            <a:ext cx="1600200" cy="381000"/>
          </a:xfrm>
          <a:prstGeom prst="rect">
            <a:avLst/>
          </a:prstGeom>
          <a:solidFill>
            <a:srgbClr val="E2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spc="600" dirty="0">
                <a:latin typeface="微软雅黑" panose="020B0503020204020204" charset="-122"/>
                <a:ea typeface="微软雅黑" panose="020B0503020204020204" charset="-122"/>
              </a:rPr>
              <a:t>PART01</a:t>
            </a:r>
            <a:endParaRPr lang="zh-CN" altLang="en-US" sz="2000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50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693360" y="3685878"/>
            <a:ext cx="495134" cy="323665"/>
          </a:xfrm>
          <a:prstGeom prst="rect">
            <a:avLst/>
          </a:prstGeom>
        </p:spPr>
      </p:pic>
      <p:sp>
        <p:nvSpPr>
          <p:cNvPr id="107" name="Oval 43"/>
          <p:cNvSpPr/>
          <p:nvPr/>
        </p:nvSpPr>
        <p:spPr>
          <a:xfrm>
            <a:off x="3141000" y="2636408"/>
            <a:ext cx="121731" cy="12444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694" tIns="45848" rIns="91694" bIns="45848" rtlCol="0" anchor="ctr"/>
          <a:lstStyle/>
          <a:p>
            <a:pPr algn="ctr"/>
            <a:endParaRPr lang="en-US" sz="3265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106" name="Oval 44"/>
          <p:cNvSpPr/>
          <p:nvPr/>
        </p:nvSpPr>
        <p:spPr>
          <a:xfrm>
            <a:off x="6130032" y="2639709"/>
            <a:ext cx="121731" cy="12444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694" tIns="45848" rIns="91694" bIns="45848" rtlCol="0" anchor="ctr"/>
          <a:lstStyle/>
          <a:p>
            <a:pPr algn="ctr"/>
            <a:endParaRPr lang="en-US" sz="3265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741F95-32CA-CDEB-3EB2-0372E9B95799}"/>
              </a:ext>
            </a:extLst>
          </p:cNvPr>
          <p:cNvSpPr txBox="1"/>
          <p:nvPr/>
        </p:nvSpPr>
        <p:spPr>
          <a:xfrm>
            <a:off x="123304" y="3308750"/>
            <a:ext cx="609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DEDB21-0C4B-A159-4EA3-6756D488EAF2}"/>
              </a:ext>
            </a:extLst>
          </p:cNvPr>
          <p:cNvSpPr txBox="1"/>
          <p:nvPr/>
        </p:nvSpPr>
        <p:spPr>
          <a:xfrm>
            <a:off x="461649" y="924347"/>
            <a:ext cx="270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solidFill>
                  <a:srgbClr val="666666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+mn-lt"/>
              </a:rPr>
              <a:t>个人履历</a:t>
            </a:r>
          </a:p>
        </p:txBody>
      </p:sp>
      <p:cxnSp>
        <p:nvCxnSpPr>
          <p:cNvPr id="19" name="Straight Connector 44">
            <a:extLst>
              <a:ext uri="{FF2B5EF4-FFF2-40B4-BE49-F238E27FC236}">
                <a16:creationId xmlns:a16="http://schemas.microsoft.com/office/drawing/2014/main" id="{3824FDCD-5651-6C6B-2AC7-86BC7121290E}"/>
              </a:ext>
            </a:extLst>
          </p:cNvPr>
          <p:cNvCxnSpPr>
            <a:cxnSpLocks/>
          </p:cNvCxnSpPr>
          <p:nvPr/>
        </p:nvCxnSpPr>
        <p:spPr>
          <a:xfrm flipH="1">
            <a:off x="357826" y="3428627"/>
            <a:ext cx="11007172" cy="29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45">
            <a:extLst>
              <a:ext uri="{FF2B5EF4-FFF2-40B4-BE49-F238E27FC236}">
                <a16:creationId xmlns:a16="http://schemas.microsoft.com/office/drawing/2014/main" id="{B7C6C24A-ED18-C311-9AF1-5D18C6489C61}"/>
              </a:ext>
            </a:extLst>
          </p:cNvPr>
          <p:cNvGrpSpPr/>
          <p:nvPr/>
        </p:nvGrpSpPr>
        <p:grpSpPr>
          <a:xfrm>
            <a:off x="700425" y="2188082"/>
            <a:ext cx="1531143" cy="1203573"/>
            <a:chOff x="5325904" y="2960353"/>
            <a:chExt cx="1531143" cy="1203573"/>
          </a:xfrm>
        </p:grpSpPr>
        <p:cxnSp>
          <p:nvCxnSpPr>
            <p:cNvPr id="21" name="Straight Connector 46">
              <a:extLst>
                <a:ext uri="{FF2B5EF4-FFF2-40B4-BE49-F238E27FC236}">
                  <a16:creationId xmlns:a16="http://schemas.microsoft.com/office/drawing/2014/main" id="{DD52D894-186E-B3CE-71F3-830E694325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904" y="2960353"/>
              <a:ext cx="4330" cy="1203573"/>
            </a:xfrm>
            <a:prstGeom prst="line">
              <a:avLst/>
            </a:prstGeom>
            <a:ln w="19050">
              <a:gradFill>
                <a:gsLst>
                  <a:gs pos="0">
                    <a:srgbClr val="ECCC68"/>
                  </a:gs>
                  <a:gs pos="100000">
                    <a:srgbClr val="FF7F50"/>
                  </a:gs>
                </a:gsLst>
                <a:lin ang="5400000" scaled="1"/>
              </a:gra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47">
              <a:extLst>
                <a:ext uri="{FF2B5EF4-FFF2-40B4-BE49-F238E27FC236}">
                  <a16:creationId xmlns:a16="http://schemas.microsoft.com/office/drawing/2014/main" id="{7BE9317E-37D3-E2FA-8633-567979C2376F}"/>
                </a:ext>
              </a:extLst>
            </p:cNvPr>
            <p:cNvGrpSpPr/>
            <p:nvPr/>
          </p:nvGrpSpPr>
          <p:grpSpPr>
            <a:xfrm>
              <a:off x="5325904" y="2960354"/>
              <a:ext cx="1531143" cy="426884"/>
              <a:chOff x="-7144" y="2792128"/>
              <a:chExt cx="1531143" cy="426884"/>
            </a:xfrm>
          </p:grpSpPr>
          <p:sp>
            <p:nvSpPr>
              <p:cNvPr id="23" name="Rectangle: Top Corners Rounded 48">
                <a:extLst>
                  <a:ext uri="{FF2B5EF4-FFF2-40B4-BE49-F238E27FC236}">
                    <a16:creationId xmlns:a16="http://schemas.microsoft.com/office/drawing/2014/main" id="{F4E42EA8-A128-01D7-55A4-70F6B2A5DBDC}"/>
                  </a:ext>
                </a:extLst>
              </p:cNvPr>
              <p:cNvSpPr/>
              <p:nvPr/>
            </p:nvSpPr>
            <p:spPr>
              <a:xfrm rot="5400000">
                <a:off x="544986" y="2239998"/>
                <a:ext cx="426884" cy="15311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ECCC68"/>
                  </a:gs>
                  <a:gs pos="100000">
                    <a:srgbClr val="FF7F50"/>
                  </a:gs>
                </a:gsLst>
                <a:lin ang="5400000" scaled="1"/>
              </a:gradFill>
              <a:ln>
                <a:noFill/>
              </a:ln>
              <a:effectLst>
                <a:outerShdw blurRad="508000" dist="254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3000"/>
              </a:p>
            </p:txBody>
          </p:sp>
          <p:sp>
            <p:nvSpPr>
              <p:cNvPr id="24" name="Rectangle 49">
                <a:extLst>
                  <a:ext uri="{FF2B5EF4-FFF2-40B4-BE49-F238E27FC236}">
                    <a16:creationId xmlns:a16="http://schemas.microsoft.com/office/drawing/2014/main" id="{A2F5E577-524D-3AD7-E936-493874C6FF5F}"/>
                  </a:ext>
                </a:extLst>
              </p:cNvPr>
              <p:cNvSpPr/>
              <p:nvPr/>
            </p:nvSpPr>
            <p:spPr>
              <a:xfrm>
                <a:off x="197405" y="2851681"/>
                <a:ext cx="11220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cs typeface="Segoe UI" panose="020B0502040204020203" pitchFamily="34" charset="0"/>
                  </a:rPr>
                  <a:t>2020</a:t>
                </a:r>
              </a:p>
            </p:txBody>
          </p:sp>
        </p:grpSp>
      </p:grpSp>
      <p:grpSp>
        <p:nvGrpSpPr>
          <p:cNvPr id="30" name="Group 3">
            <a:extLst>
              <a:ext uri="{FF2B5EF4-FFF2-40B4-BE49-F238E27FC236}">
                <a16:creationId xmlns:a16="http://schemas.microsoft.com/office/drawing/2014/main" id="{69E3C814-FC0C-B46E-F363-ABA122C86912}"/>
              </a:ext>
            </a:extLst>
          </p:cNvPr>
          <p:cNvGrpSpPr/>
          <p:nvPr/>
        </p:nvGrpSpPr>
        <p:grpSpPr>
          <a:xfrm>
            <a:off x="11364998" y="3188864"/>
            <a:ext cx="462168" cy="462168"/>
            <a:chOff x="9311466" y="4052888"/>
            <a:chExt cx="222076" cy="222076"/>
          </a:xfrm>
        </p:grpSpPr>
        <p:sp>
          <p:nvSpPr>
            <p:cNvPr id="31" name="Oval 77">
              <a:extLst>
                <a:ext uri="{FF2B5EF4-FFF2-40B4-BE49-F238E27FC236}">
                  <a16:creationId xmlns:a16="http://schemas.microsoft.com/office/drawing/2014/main" id="{C15708B3-ED24-B6CD-9B40-3A1B92582044}"/>
                </a:ext>
              </a:extLst>
            </p:cNvPr>
            <p:cNvSpPr/>
            <p:nvPr/>
          </p:nvSpPr>
          <p:spPr>
            <a:xfrm>
              <a:off x="9337349" y="4078771"/>
              <a:ext cx="170311" cy="170311"/>
            </a:xfrm>
            <a:prstGeom prst="ellipse">
              <a:avLst/>
            </a:prstGeom>
            <a:gradFill>
              <a:gsLst>
                <a:gs pos="0">
                  <a:srgbClr val="ECCC68"/>
                </a:gs>
                <a:gs pos="100000">
                  <a:srgbClr val="FF7F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000"/>
            </a:p>
          </p:txBody>
        </p:sp>
        <p:sp>
          <p:nvSpPr>
            <p:cNvPr id="32" name="Oval 78">
              <a:extLst>
                <a:ext uri="{FF2B5EF4-FFF2-40B4-BE49-F238E27FC236}">
                  <a16:creationId xmlns:a16="http://schemas.microsoft.com/office/drawing/2014/main" id="{9D37C247-B694-5882-7793-EEF28017D126}"/>
                </a:ext>
              </a:extLst>
            </p:cNvPr>
            <p:cNvSpPr/>
            <p:nvPr/>
          </p:nvSpPr>
          <p:spPr>
            <a:xfrm>
              <a:off x="9311466" y="4052888"/>
              <a:ext cx="222076" cy="222076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000"/>
            </a:p>
          </p:txBody>
        </p:sp>
      </p:grpSp>
      <p:grpSp>
        <p:nvGrpSpPr>
          <p:cNvPr id="33" name="Group 86">
            <a:extLst>
              <a:ext uri="{FF2B5EF4-FFF2-40B4-BE49-F238E27FC236}">
                <a16:creationId xmlns:a16="http://schemas.microsoft.com/office/drawing/2014/main" id="{6D6A02CA-4511-9541-B85E-35662CF4336A}"/>
              </a:ext>
            </a:extLst>
          </p:cNvPr>
          <p:cNvGrpSpPr/>
          <p:nvPr/>
        </p:nvGrpSpPr>
        <p:grpSpPr>
          <a:xfrm flipV="1">
            <a:off x="311983" y="3576368"/>
            <a:ext cx="739902" cy="832120"/>
            <a:chOff x="10279613" y="3019158"/>
            <a:chExt cx="739902" cy="832120"/>
          </a:xfrm>
          <a:solidFill>
            <a:schemeClr val="accent5"/>
          </a:solidFill>
        </p:grpSpPr>
        <p:sp>
          <p:nvSpPr>
            <p:cNvPr id="35" name="Oval 98">
              <a:extLst>
                <a:ext uri="{FF2B5EF4-FFF2-40B4-BE49-F238E27FC236}">
                  <a16:creationId xmlns:a16="http://schemas.microsoft.com/office/drawing/2014/main" id="{406CD0BF-223A-63DF-BDEF-367F67657135}"/>
                </a:ext>
              </a:extLst>
            </p:cNvPr>
            <p:cNvSpPr/>
            <p:nvPr/>
          </p:nvSpPr>
          <p:spPr>
            <a:xfrm flipH="1" flipV="1">
              <a:off x="10279613" y="3019158"/>
              <a:ext cx="739902" cy="739903"/>
            </a:xfrm>
            <a:prstGeom prst="ellipse">
              <a:avLst/>
            </a:prstGeom>
            <a:gradFill>
              <a:gsLst>
                <a:gs pos="0">
                  <a:srgbClr val="ECCC68"/>
                </a:gs>
                <a:gs pos="100000">
                  <a:srgbClr val="FF7F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000"/>
            </a:p>
          </p:txBody>
        </p:sp>
        <p:sp>
          <p:nvSpPr>
            <p:cNvPr id="36" name="Isosceles Triangle 99">
              <a:extLst>
                <a:ext uri="{FF2B5EF4-FFF2-40B4-BE49-F238E27FC236}">
                  <a16:creationId xmlns:a16="http://schemas.microsoft.com/office/drawing/2014/main" id="{787CCF09-EE1F-38D3-D69F-BD97A9B0E9DA}"/>
                </a:ext>
              </a:extLst>
            </p:cNvPr>
            <p:cNvSpPr/>
            <p:nvPr/>
          </p:nvSpPr>
          <p:spPr>
            <a:xfrm flipH="1" flipV="1">
              <a:off x="10578675" y="3750382"/>
              <a:ext cx="141777" cy="100896"/>
            </a:xfrm>
            <a:prstGeom prst="triangle">
              <a:avLst/>
            </a:prstGeom>
            <a:solidFill>
              <a:srgbClr val="ECCC68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000" dirty="0"/>
            </a:p>
          </p:txBody>
        </p:sp>
      </p:grpSp>
      <p:sp>
        <p:nvSpPr>
          <p:cNvPr id="37" name="Oval 87">
            <a:extLst>
              <a:ext uri="{FF2B5EF4-FFF2-40B4-BE49-F238E27FC236}">
                <a16:creationId xmlns:a16="http://schemas.microsoft.com/office/drawing/2014/main" id="{27595CA3-E79D-2BBA-BCEF-4C86310BF0C1}"/>
              </a:ext>
            </a:extLst>
          </p:cNvPr>
          <p:cNvSpPr/>
          <p:nvPr/>
        </p:nvSpPr>
        <p:spPr>
          <a:xfrm flipH="1">
            <a:off x="381238" y="3737861"/>
            <a:ext cx="578731" cy="5758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00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C667E4D-D4A8-3A88-7C76-4AABF6C3C388}"/>
              </a:ext>
            </a:extLst>
          </p:cNvPr>
          <p:cNvGrpSpPr/>
          <p:nvPr/>
        </p:nvGrpSpPr>
        <p:grpSpPr>
          <a:xfrm>
            <a:off x="1110488" y="3616473"/>
            <a:ext cx="2559944" cy="973427"/>
            <a:chOff x="1821874" y="5097897"/>
            <a:chExt cx="2963020" cy="973427"/>
          </a:xfrm>
        </p:grpSpPr>
        <p:sp>
          <p:nvSpPr>
            <p:cNvPr id="54" name="TextBox 33">
              <a:extLst>
                <a:ext uri="{FF2B5EF4-FFF2-40B4-BE49-F238E27FC236}">
                  <a16:creationId xmlns:a16="http://schemas.microsoft.com/office/drawing/2014/main" id="{E1D83C7A-4E3A-B877-8FFB-EA7D4F43F54B}"/>
                </a:ext>
              </a:extLst>
            </p:cNvPr>
            <p:cNvSpPr txBox="1"/>
            <p:nvPr/>
          </p:nvSpPr>
          <p:spPr>
            <a:xfrm>
              <a:off x="1821874" y="5422236"/>
              <a:ext cx="2455183" cy="6490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 defTabSz="1219200">
                <a:lnSpc>
                  <a:spcPts val="1600"/>
                </a:lnSpc>
                <a:defRPr sz="125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609600" defTabSz="1219200">
                <a:defRPr sz="2400"/>
              </a:lvl2pPr>
              <a:lvl3pPr marL="1219200" defTabSz="1219200">
                <a:defRPr sz="2400"/>
              </a:lvl3pPr>
              <a:lvl4pPr marL="1828800" defTabSz="1219200">
                <a:defRPr sz="2400"/>
              </a:lvl4pPr>
              <a:lvl5pPr marL="2438400" defTabSz="1219200">
                <a:defRPr sz="2400"/>
              </a:lvl5pPr>
              <a:lvl6pPr marL="3048000" defTabSz="1219200">
                <a:defRPr sz="2400"/>
              </a:lvl6pPr>
              <a:lvl7pPr marL="3657600" defTabSz="1219200">
                <a:defRPr sz="2400"/>
              </a:lvl7pPr>
              <a:lvl8pPr marL="4267200" defTabSz="1219200">
                <a:defRPr sz="2400"/>
              </a:lvl8pPr>
              <a:lvl9pPr marL="4876800" defTabSz="1219200">
                <a:defRPr sz="24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中级系统工程师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charset="-122"/>
                <a:cs typeface="Adobe Arabic" panose="02040503050201020203" pitchFamily="18" charset="-78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学习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T100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的安装，熟悉公司的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ERP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和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ERPII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产品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文本框 9">
              <a:extLst>
                <a:ext uri="{FF2B5EF4-FFF2-40B4-BE49-F238E27FC236}">
                  <a16:creationId xmlns:a16="http://schemas.microsoft.com/office/drawing/2014/main" id="{11E6CE17-D99D-CF70-2D13-9FA2A61D8316}"/>
                </a:ext>
              </a:extLst>
            </p:cNvPr>
            <p:cNvSpPr txBox="1"/>
            <p:nvPr/>
          </p:nvSpPr>
          <p:spPr>
            <a:xfrm>
              <a:off x="1821874" y="5097897"/>
              <a:ext cx="2963020" cy="32823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>
              <a:noAutofit/>
            </a:bodyPr>
            <a:lstStyle>
              <a:defPPr>
                <a:defRPr lang="zh-CN"/>
              </a:defPPr>
              <a:lvl1pPr defTabSz="1219200">
                <a:spcBef>
                  <a:spcPct val="0"/>
                </a:spcBef>
                <a:defRPr cap="all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marL="0" lvl="1" defTabSz="1219200">
                <a:defRPr sz="205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219200" defTabSz="1219200">
                <a:defRPr sz="2400"/>
              </a:lvl3pPr>
              <a:lvl4pPr marL="1828800" defTabSz="1219200">
                <a:defRPr sz="2400"/>
              </a:lvl4pPr>
              <a:lvl5pPr marL="2438400" defTabSz="1219200">
                <a:defRPr sz="2400"/>
              </a:lvl5pPr>
              <a:lvl6pPr marL="3048000" defTabSz="1219200">
                <a:defRPr sz="2400"/>
              </a:lvl6pPr>
              <a:lvl7pPr marL="3657600" defTabSz="1219200">
                <a:defRPr sz="2400"/>
              </a:lvl7pPr>
              <a:lvl8pPr marL="4267200" defTabSz="1219200">
                <a:defRPr sz="2400"/>
              </a:lvl8pPr>
              <a:lvl9pPr marL="4876800" defTabSz="1219200">
                <a:defRPr sz="2400"/>
              </a:lvl9pPr>
            </a:lstStyle>
            <a:p>
              <a:pPr lvl="1"/>
              <a:r>
                <a:rPr lang="zh-CN" altLang="en-US" sz="1600" b="1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rPr>
                <a:t>广州鼎捷软件有限公司</a:t>
              </a:r>
            </a:p>
          </p:txBody>
        </p:sp>
      </p:grpSp>
      <p:grpSp>
        <p:nvGrpSpPr>
          <p:cNvPr id="2" name="Group 45">
            <a:extLst>
              <a:ext uri="{FF2B5EF4-FFF2-40B4-BE49-F238E27FC236}">
                <a16:creationId xmlns:a16="http://schemas.microsoft.com/office/drawing/2014/main" id="{17059898-D634-C2A6-D25C-6103BE12F421}"/>
              </a:ext>
            </a:extLst>
          </p:cNvPr>
          <p:cNvGrpSpPr/>
          <p:nvPr/>
        </p:nvGrpSpPr>
        <p:grpSpPr>
          <a:xfrm>
            <a:off x="6736604" y="2163615"/>
            <a:ext cx="1531143" cy="1203573"/>
            <a:chOff x="5325904" y="2960353"/>
            <a:chExt cx="1531143" cy="1203573"/>
          </a:xfrm>
        </p:grpSpPr>
        <p:cxnSp>
          <p:nvCxnSpPr>
            <p:cNvPr id="4" name="Straight Connector 46">
              <a:extLst>
                <a:ext uri="{FF2B5EF4-FFF2-40B4-BE49-F238E27FC236}">
                  <a16:creationId xmlns:a16="http://schemas.microsoft.com/office/drawing/2014/main" id="{50CAA452-605C-C10E-C80B-3844AD344B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904" y="2960353"/>
              <a:ext cx="4330" cy="1203573"/>
            </a:xfrm>
            <a:prstGeom prst="line">
              <a:avLst/>
            </a:prstGeom>
            <a:ln w="19050">
              <a:gradFill>
                <a:gsLst>
                  <a:gs pos="0">
                    <a:srgbClr val="ECCC68"/>
                  </a:gs>
                  <a:gs pos="100000">
                    <a:srgbClr val="FF7F50"/>
                  </a:gs>
                </a:gsLst>
                <a:lin ang="5400000" scaled="1"/>
              </a:gra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7">
              <a:extLst>
                <a:ext uri="{FF2B5EF4-FFF2-40B4-BE49-F238E27FC236}">
                  <a16:creationId xmlns:a16="http://schemas.microsoft.com/office/drawing/2014/main" id="{CD3D9623-548A-BDA2-9582-0A0A861BC5E5}"/>
                </a:ext>
              </a:extLst>
            </p:cNvPr>
            <p:cNvGrpSpPr/>
            <p:nvPr/>
          </p:nvGrpSpPr>
          <p:grpSpPr>
            <a:xfrm>
              <a:off x="5325904" y="2960354"/>
              <a:ext cx="1531143" cy="426884"/>
              <a:chOff x="-7144" y="2792128"/>
              <a:chExt cx="1531143" cy="426884"/>
            </a:xfrm>
          </p:grpSpPr>
          <p:sp>
            <p:nvSpPr>
              <p:cNvPr id="6" name="Rectangle: Top Corners Rounded 48">
                <a:extLst>
                  <a:ext uri="{FF2B5EF4-FFF2-40B4-BE49-F238E27FC236}">
                    <a16:creationId xmlns:a16="http://schemas.microsoft.com/office/drawing/2014/main" id="{FFB64D34-483C-4804-0730-17AAB851F875}"/>
                  </a:ext>
                </a:extLst>
              </p:cNvPr>
              <p:cNvSpPr/>
              <p:nvPr/>
            </p:nvSpPr>
            <p:spPr>
              <a:xfrm rot="5400000">
                <a:off x="544986" y="2239998"/>
                <a:ext cx="426884" cy="15311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ECCC68"/>
                  </a:gs>
                  <a:gs pos="100000">
                    <a:srgbClr val="FF7F50"/>
                  </a:gs>
                </a:gsLst>
                <a:lin ang="5400000" scaled="1"/>
              </a:gradFill>
              <a:ln>
                <a:noFill/>
              </a:ln>
              <a:effectLst>
                <a:outerShdw blurRad="508000" dist="254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3000"/>
              </a:p>
            </p:txBody>
          </p:sp>
          <p:sp>
            <p:nvSpPr>
              <p:cNvPr id="7" name="Rectangle 49">
                <a:extLst>
                  <a:ext uri="{FF2B5EF4-FFF2-40B4-BE49-F238E27FC236}">
                    <a16:creationId xmlns:a16="http://schemas.microsoft.com/office/drawing/2014/main" id="{19E69DB8-38FF-5866-E869-6FB3C7A5FAA8}"/>
                  </a:ext>
                </a:extLst>
              </p:cNvPr>
              <p:cNvSpPr/>
              <p:nvPr/>
            </p:nvSpPr>
            <p:spPr>
              <a:xfrm>
                <a:off x="197405" y="2851681"/>
                <a:ext cx="11220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cs typeface="Segoe UI" panose="020B0502040204020203" pitchFamily="34" charset="0"/>
                  </a:rPr>
                  <a:t>2022</a:t>
                </a:r>
              </a:p>
            </p:txBody>
          </p:sp>
        </p:grpSp>
      </p:grpSp>
      <p:grpSp>
        <p:nvGrpSpPr>
          <p:cNvPr id="8" name="Group 144">
            <a:extLst>
              <a:ext uri="{FF2B5EF4-FFF2-40B4-BE49-F238E27FC236}">
                <a16:creationId xmlns:a16="http://schemas.microsoft.com/office/drawing/2014/main" id="{5BFDB01B-8C17-972A-D957-C61B3EDCCF53}"/>
              </a:ext>
            </a:extLst>
          </p:cNvPr>
          <p:cNvGrpSpPr/>
          <p:nvPr/>
        </p:nvGrpSpPr>
        <p:grpSpPr>
          <a:xfrm>
            <a:off x="527926" y="3909083"/>
            <a:ext cx="268275" cy="268275"/>
            <a:chOff x="4427654" y="3049909"/>
            <a:chExt cx="464344" cy="464344"/>
          </a:xfrm>
          <a:solidFill>
            <a:srgbClr val="FF7F50"/>
          </a:solidFill>
        </p:grpSpPr>
        <p:sp>
          <p:nvSpPr>
            <p:cNvPr id="9" name="AutoShape 123">
              <a:extLst>
                <a:ext uri="{FF2B5EF4-FFF2-40B4-BE49-F238E27FC236}">
                  <a16:creationId xmlns:a16="http://schemas.microsoft.com/office/drawing/2014/main" id="{3F0ED831-6E7C-DBC1-D475-01AB88BCD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" name="AutoShape 124">
              <a:extLst>
                <a:ext uri="{FF2B5EF4-FFF2-40B4-BE49-F238E27FC236}">
                  <a16:creationId xmlns:a16="http://schemas.microsoft.com/office/drawing/2014/main" id="{7C1F5673-2E83-3686-2CA7-34A0892B3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" name="AutoShape 125">
              <a:extLst>
                <a:ext uri="{FF2B5EF4-FFF2-40B4-BE49-F238E27FC236}">
                  <a16:creationId xmlns:a16="http://schemas.microsoft.com/office/drawing/2014/main" id="{655AE06A-E30E-08E7-D489-9EE8419A4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7" name="TextBox 33">
            <a:extLst>
              <a:ext uri="{FF2B5EF4-FFF2-40B4-BE49-F238E27FC236}">
                <a16:creationId xmlns:a16="http://schemas.microsoft.com/office/drawing/2014/main" id="{07EE3F54-D337-B56D-C10F-61B1AF1031B8}"/>
              </a:ext>
            </a:extLst>
          </p:cNvPr>
          <p:cNvSpPr txBox="1"/>
          <p:nvPr/>
        </p:nvSpPr>
        <p:spPr>
          <a:xfrm>
            <a:off x="9323892" y="4227772"/>
            <a:ext cx="2237691" cy="2068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algn="l"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9" name="Group 86">
            <a:extLst>
              <a:ext uri="{FF2B5EF4-FFF2-40B4-BE49-F238E27FC236}">
                <a16:creationId xmlns:a16="http://schemas.microsoft.com/office/drawing/2014/main" id="{73652C12-33A2-2ECE-0B71-68C68361A008}"/>
              </a:ext>
            </a:extLst>
          </p:cNvPr>
          <p:cNvGrpSpPr/>
          <p:nvPr/>
        </p:nvGrpSpPr>
        <p:grpSpPr>
          <a:xfrm flipV="1">
            <a:off x="6428219" y="3558815"/>
            <a:ext cx="739902" cy="832120"/>
            <a:chOff x="10279613" y="3019158"/>
            <a:chExt cx="739902" cy="832120"/>
          </a:xfrm>
          <a:solidFill>
            <a:schemeClr val="accent5"/>
          </a:solidFill>
        </p:grpSpPr>
        <p:sp>
          <p:nvSpPr>
            <p:cNvPr id="70" name="Oval 98">
              <a:extLst>
                <a:ext uri="{FF2B5EF4-FFF2-40B4-BE49-F238E27FC236}">
                  <a16:creationId xmlns:a16="http://schemas.microsoft.com/office/drawing/2014/main" id="{F85A2E9B-5F63-770D-6C99-BA13DDFB31F4}"/>
                </a:ext>
              </a:extLst>
            </p:cNvPr>
            <p:cNvSpPr/>
            <p:nvPr/>
          </p:nvSpPr>
          <p:spPr>
            <a:xfrm flipH="1" flipV="1">
              <a:off x="10279613" y="3019158"/>
              <a:ext cx="739902" cy="739903"/>
            </a:xfrm>
            <a:prstGeom prst="ellipse">
              <a:avLst/>
            </a:prstGeom>
            <a:gradFill>
              <a:gsLst>
                <a:gs pos="0">
                  <a:srgbClr val="ECCC68"/>
                </a:gs>
                <a:gs pos="100000">
                  <a:srgbClr val="FF7F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000"/>
            </a:p>
          </p:txBody>
        </p:sp>
        <p:sp>
          <p:nvSpPr>
            <p:cNvPr id="71" name="Isosceles Triangle 99">
              <a:extLst>
                <a:ext uri="{FF2B5EF4-FFF2-40B4-BE49-F238E27FC236}">
                  <a16:creationId xmlns:a16="http://schemas.microsoft.com/office/drawing/2014/main" id="{A276FD84-0AAE-4EF3-133D-4C64732CFDD0}"/>
                </a:ext>
              </a:extLst>
            </p:cNvPr>
            <p:cNvSpPr/>
            <p:nvPr/>
          </p:nvSpPr>
          <p:spPr>
            <a:xfrm flipH="1" flipV="1">
              <a:off x="10578675" y="3750382"/>
              <a:ext cx="141777" cy="100896"/>
            </a:xfrm>
            <a:prstGeom prst="triangle">
              <a:avLst/>
            </a:prstGeom>
            <a:solidFill>
              <a:srgbClr val="ECCC68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000" dirty="0"/>
            </a:p>
          </p:txBody>
        </p:sp>
      </p:grpSp>
      <p:sp>
        <p:nvSpPr>
          <p:cNvPr id="73" name="Oval 87">
            <a:extLst>
              <a:ext uri="{FF2B5EF4-FFF2-40B4-BE49-F238E27FC236}">
                <a16:creationId xmlns:a16="http://schemas.microsoft.com/office/drawing/2014/main" id="{B9F76832-6369-F8F7-7CA3-FB3FDC8DD5C7}"/>
              </a:ext>
            </a:extLst>
          </p:cNvPr>
          <p:cNvSpPr/>
          <p:nvPr/>
        </p:nvSpPr>
        <p:spPr>
          <a:xfrm flipH="1">
            <a:off x="6487741" y="3744087"/>
            <a:ext cx="578731" cy="576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000" dirty="0"/>
          </a:p>
        </p:txBody>
      </p:sp>
      <p:grpSp>
        <p:nvGrpSpPr>
          <p:cNvPr id="14" name="Group 50">
            <a:extLst>
              <a:ext uri="{FF2B5EF4-FFF2-40B4-BE49-F238E27FC236}">
                <a16:creationId xmlns:a16="http://schemas.microsoft.com/office/drawing/2014/main" id="{E41E97AB-ED40-A13E-9118-4A3E670485D8}"/>
              </a:ext>
            </a:extLst>
          </p:cNvPr>
          <p:cNvGrpSpPr/>
          <p:nvPr/>
        </p:nvGrpSpPr>
        <p:grpSpPr>
          <a:xfrm>
            <a:off x="3744686" y="3578721"/>
            <a:ext cx="1531143" cy="1197274"/>
            <a:chOff x="1540308" y="4182334"/>
            <a:chExt cx="1531143" cy="1197274"/>
          </a:xfrm>
        </p:grpSpPr>
        <p:cxnSp>
          <p:nvCxnSpPr>
            <p:cNvPr id="15" name="Straight Connector 51">
              <a:extLst>
                <a:ext uri="{FF2B5EF4-FFF2-40B4-BE49-F238E27FC236}">
                  <a16:creationId xmlns:a16="http://schemas.microsoft.com/office/drawing/2014/main" id="{7EC491B6-43CB-227B-94B3-F498B78D28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2436" y="4182334"/>
              <a:ext cx="0" cy="1197274"/>
            </a:xfrm>
            <a:prstGeom prst="line">
              <a:avLst/>
            </a:prstGeom>
            <a:solidFill>
              <a:schemeClr val="accent5"/>
            </a:solidFill>
            <a:ln w="19050">
              <a:gradFill>
                <a:gsLst>
                  <a:gs pos="0">
                    <a:srgbClr val="ECCC68"/>
                  </a:gs>
                  <a:gs pos="100000">
                    <a:srgbClr val="FF7F50"/>
                  </a:gs>
                </a:gsLst>
                <a:lin ang="5400000" scaled="1"/>
              </a:gra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52">
              <a:extLst>
                <a:ext uri="{FF2B5EF4-FFF2-40B4-BE49-F238E27FC236}">
                  <a16:creationId xmlns:a16="http://schemas.microsoft.com/office/drawing/2014/main" id="{FD2F74A9-59F2-6998-B48F-ACC1097B9459}"/>
                </a:ext>
              </a:extLst>
            </p:cNvPr>
            <p:cNvGrpSpPr/>
            <p:nvPr/>
          </p:nvGrpSpPr>
          <p:grpSpPr>
            <a:xfrm>
              <a:off x="1540308" y="4952723"/>
              <a:ext cx="1531143" cy="426884"/>
              <a:chOff x="-7144" y="2792128"/>
              <a:chExt cx="1531143" cy="426884"/>
            </a:xfrm>
          </p:grpSpPr>
          <p:sp>
            <p:nvSpPr>
              <p:cNvPr id="17" name="Rectangle: Top Corners Rounded 53">
                <a:extLst>
                  <a:ext uri="{FF2B5EF4-FFF2-40B4-BE49-F238E27FC236}">
                    <a16:creationId xmlns:a16="http://schemas.microsoft.com/office/drawing/2014/main" id="{A8AAFBE1-C17D-EE55-05AA-BA7F764CC005}"/>
                  </a:ext>
                </a:extLst>
              </p:cNvPr>
              <p:cNvSpPr/>
              <p:nvPr/>
            </p:nvSpPr>
            <p:spPr>
              <a:xfrm rot="5400000">
                <a:off x="544986" y="2239998"/>
                <a:ext cx="426884" cy="15311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ECCC68"/>
                  </a:gs>
                  <a:gs pos="100000">
                    <a:srgbClr val="FF7F50"/>
                  </a:gs>
                </a:gsLst>
                <a:lin ang="5400000" scaled="1"/>
              </a:gradFill>
              <a:ln>
                <a:noFill/>
              </a:ln>
              <a:effectLst>
                <a:outerShdw blurRad="508000" dist="254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id-ID" sz="3000" dirty="0"/>
              </a:p>
            </p:txBody>
          </p:sp>
          <p:sp>
            <p:nvSpPr>
              <p:cNvPr id="34" name="Rectangle 54">
                <a:extLst>
                  <a:ext uri="{FF2B5EF4-FFF2-40B4-BE49-F238E27FC236}">
                    <a16:creationId xmlns:a16="http://schemas.microsoft.com/office/drawing/2014/main" id="{22A33B90-4D7F-92FE-C666-FC9D6C9A35B8}"/>
                  </a:ext>
                </a:extLst>
              </p:cNvPr>
              <p:cNvSpPr/>
              <p:nvPr/>
            </p:nvSpPr>
            <p:spPr>
              <a:xfrm>
                <a:off x="197405" y="2851681"/>
                <a:ext cx="11220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b="1" dirty="0">
                    <a:solidFill>
                      <a:schemeClr val="bg1"/>
                    </a:solidFill>
                    <a:cs typeface="Segoe UI" panose="020B0502040204020203" pitchFamily="34" charset="0"/>
                  </a:rPr>
                  <a:t>2021</a:t>
                </a:r>
              </a:p>
            </p:txBody>
          </p:sp>
        </p:grpSp>
      </p:grpSp>
      <p:grpSp>
        <p:nvGrpSpPr>
          <p:cNvPr id="78" name="Group 80">
            <a:extLst>
              <a:ext uri="{FF2B5EF4-FFF2-40B4-BE49-F238E27FC236}">
                <a16:creationId xmlns:a16="http://schemas.microsoft.com/office/drawing/2014/main" id="{2F9608A5-DFE4-9938-5050-7EF4BD3D360B}"/>
              </a:ext>
            </a:extLst>
          </p:cNvPr>
          <p:cNvGrpSpPr/>
          <p:nvPr/>
        </p:nvGrpSpPr>
        <p:grpSpPr>
          <a:xfrm>
            <a:off x="3354317" y="2659402"/>
            <a:ext cx="739902" cy="832120"/>
            <a:chOff x="10279613" y="3019158"/>
            <a:chExt cx="739902" cy="832120"/>
          </a:xfrm>
          <a:solidFill>
            <a:schemeClr val="accent5"/>
          </a:solidFill>
        </p:grpSpPr>
        <p:sp>
          <p:nvSpPr>
            <p:cNvPr id="80" name="Oval 83">
              <a:extLst>
                <a:ext uri="{FF2B5EF4-FFF2-40B4-BE49-F238E27FC236}">
                  <a16:creationId xmlns:a16="http://schemas.microsoft.com/office/drawing/2014/main" id="{A234AAAF-542B-EC94-11C9-3C2D096657BE}"/>
                </a:ext>
              </a:extLst>
            </p:cNvPr>
            <p:cNvSpPr/>
            <p:nvPr/>
          </p:nvSpPr>
          <p:spPr>
            <a:xfrm flipH="1" flipV="1">
              <a:off x="10279613" y="3019158"/>
              <a:ext cx="739902" cy="739903"/>
            </a:xfrm>
            <a:prstGeom prst="ellipse">
              <a:avLst/>
            </a:prstGeom>
            <a:gradFill>
              <a:gsLst>
                <a:gs pos="0">
                  <a:srgbClr val="ECCC68"/>
                </a:gs>
                <a:gs pos="100000">
                  <a:srgbClr val="FF7F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id-ID" sz="3000"/>
            </a:p>
          </p:txBody>
        </p:sp>
        <p:sp>
          <p:nvSpPr>
            <p:cNvPr id="81" name="Isosceles Triangle 84">
              <a:extLst>
                <a:ext uri="{FF2B5EF4-FFF2-40B4-BE49-F238E27FC236}">
                  <a16:creationId xmlns:a16="http://schemas.microsoft.com/office/drawing/2014/main" id="{F70F3E4E-E509-01FE-5B5C-8B762C9B7A34}"/>
                </a:ext>
              </a:extLst>
            </p:cNvPr>
            <p:cNvSpPr/>
            <p:nvPr/>
          </p:nvSpPr>
          <p:spPr>
            <a:xfrm flipH="1" flipV="1">
              <a:off x="10578675" y="3750382"/>
              <a:ext cx="141777" cy="100896"/>
            </a:xfrm>
            <a:prstGeom prst="triangle">
              <a:avLst/>
            </a:prstGeom>
            <a:solidFill>
              <a:srgbClr val="ECC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id-ID" sz="3000" dirty="0"/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5AAEC3AC-6BFA-AF42-86BC-0D5A623C1FE5}"/>
              </a:ext>
            </a:extLst>
          </p:cNvPr>
          <p:cNvSpPr/>
          <p:nvPr/>
        </p:nvSpPr>
        <p:spPr>
          <a:xfrm flipH="1" flipV="1">
            <a:off x="3405960" y="2711051"/>
            <a:ext cx="636604" cy="636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d-ID" sz="3000" dirty="0">
              <a:solidFill>
                <a:srgbClr val="C61A1C"/>
              </a:solidFill>
            </a:endParaRPr>
          </a:p>
        </p:txBody>
      </p:sp>
      <p:grpSp>
        <p:nvGrpSpPr>
          <p:cNvPr id="83" name="Group 144">
            <a:extLst>
              <a:ext uri="{FF2B5EF4-FFF2-40B4-BE49-F238E27FC236}">
                <a16:creationId xmlns:a16="http://schemas.microsoft.com/office/drawing/2014/main" id="{5B681315-8766-5F03-3CF9-A30296F8E00B}"/>
              </a:ext>
            </a:extLst>
          </p:cNvPr>
          <p:cNvGrpSpPr/>
          <p:nvPr/>
        </p:nvGrpSpPr>
        <p:grpSpPr>
          <a:xfrm>
            <a:off x="3595094" y="2895216"/>
            <a:ext cx="268275" cy="268275"/>
            <a:chOff x="4427654" y="3049909"/>
            <a:chExt cx="464344" cy="464344"/>
          </a:xfrm>
          <a:solidFill>
            <a:srgbClr val="FF7F50"/>
          </a:solidFill>
        </p:grpSpPr>
        <p:sp>
          <p:nvSpPr>
            <p:cNvPr id="84" name="AutoShape 123">
              <a:extLst>
                <a:ext uri="{FF2B5EF4-FFF2-40B4-BE49-F238E27FC236}">
                  <a16:creationId xmlns:a16="http://schemas.microsoft.com/office/drawing/2014/main" id="{96DDC59E-E327-2E15-CF05-DB0D7A9E8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5" name="AutoShape 124">
              <a:extLst>
                <a:ext uri="{FF2B5EF4-FFF2-40B4-BE49-F238E27FC236}">
                  <a16:creationId xmlns:a16="http://schemas.microsoft.com/office/drawing/2014/main" id="{CD9FDF7F-D1A4-B4B5-ABB2-74AFF4AE7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6" name="AutoShape 125">
              <a:extLst>
                <a:ext uri="{FF2B5EF4-FFF2-40B4-BE49-F238E27FC236}">
                  <a16:creationId xmlns:a16="http://schemas.microsoft.com/office/drawing/2014/main" id="{B876189E-C5EA-1901-2C35-4B655A486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45CDDE3-9297-1252-5E81-E9F58D925574}"/>
              </a:ext>
            </a:extLst>
          </p:cNvPr>
          <p:cNvGrpSpPr/>
          <p:nvPr/>
        </p:nvGrpSpPr>
        <p:grpSpPr>
          <a:xfrm>
            <a:off x="4135796" y="2459979"/>
            <a:ext cx="2681535" cy="1000583"/>
            <a:chOff x="1821874" y="5097897"/>
            <a:chExt cx="2455183" cy="1000583"/>
          </a:xfrm>
        </p:grpSpPr>
        <p:sp>
          <p:nvSpPr>
            <p:cNvPr id="91" name="TextBox 33">
              <a:extLst>
                <a:ext uri="{FF2B5EF4-FFF2-40B4-BE49-F238E27FC236}">
                  <a16:creationId xmlns:a16="http://schemas.microsoft.com/office/drawing/2014/main" id="{99337619-4D7E-0544-3A91-0F503941369E}"/>
                </a:ext>
              </a:extLst>
            </p:cNvPr>
            <p:cNvSpPr txBox="1"/>
            <p:nvPr/>
          </p:nvSpPr>
          <p:spPr>
            <a:xfrm>
              <a:off x="1821874" y="5451508"/>
              <a:ext cx="2455183" cy="6469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 defTabSz="1219200">
                <a:lnSpc>
                  <a:spcPts val="1600"/>
                </a:lnSpc>
                <a:defRPr sz="125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609600" defTabSz="1219200">
                <a:defRPr sz="2400"/>
              </a:lvl2pPr>
              <a:lvl3pPr marL="1219200" defTabSz="1219200">
                <a:defRPr sz="2400"/>
              </a:lvl3pPr>
              <a:lvl4pPr marL="1828800" defTabSz="1219200">
                <a:defRPr sz="2400"/>
              </a:lvl4pPr>
              <a:lvl5pPr marL="2438400" defTabSz="1219200">
                <a:defRPr sz="2400"/>
              </a:lvl5pPr>
              <a:lvl6pPr marL="3048000" defTabSz="1219200">
                <a:defRPr sz="2400"/>
              </a:lvl6pPr>
              <a:lvl7pPr marL="3657600" defTabSz="1219200">
                <a:defRPr sz="2400"/>
              </a:lvl7pPr>
              <a:lvl8pPr marL="4267200" defTabSz="1219200">
                <a:defRPr sz="2400"/>
              </a:lvl8pPr>
              <a:lvl9pPr marL="4876800" defTabSz="1219200">
                <a:defRPr sz="2400"/>
              </a:lvl9pPr>
            </a:lstStyle>
            <a:p>
              <a:pPr marR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charset="-122"/>
                  <a:cs typeface="Adobe Arabic" panose="02040503050201020203" pitchFamily="18" charset="-78"/>
                </a:rPr>
                <a:t>高级系统工程师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Adobe Arabic" panose="02040503050201020203" pitchFamily="18" charset="-78"/>
              </a:endParaRPr>
            </a:p>
            <a:p>
              <a:pPr marR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负责流通、制造，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ERPII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产品客户新装、一般性技术问题解决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Adobe Arabic" panose="02040503050201020203" pitchFamily="18" charset="-78"/>
              </a:endParaRPr>
            </a:p>
          </p:txBody>
        </p:sp>
        <p:sp>
          <p:nvSpPr>
            <p:cNvPr id="92" name="文本框 9">
              <a:extLst>
                <a:ext uri="{FF2B5EF4-FFF2-40B4-BE49-F238E27FC236}">
                  <a16:creationId xmlns:a16="http://schemas.microsoft.com/office/drawing/2014/main" id="{2A35B92C-5C40-9EE1-6857-9BF4A21E4ACF}"/>
                </a:ext>
              </a:extLst>
            </p:cNvPr>
            <p:cNvSpPr txBox="1"/>
            <p:nvPr/>
          </p:nvSpPr>
          <p:spPr>
            <a:xfrm>
              <a:off x="1821874" y="5097897"/>
              <a:ext cx="2401361" cy="32823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>
              <a:noAutofit/>
            </a:bodyPr>
            <a:lstStyle>
              <a:defPPr>
                <a:defRPr lang="zh-CN"/>
              </a:defPPr>
              <a:lvl1pPr defTabSz="1219200">
                <a:spcBef>
                  <a:spcPct val="0"/>
                </a:spcBef>
                <a:defRPr cap="all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marL="0" lvl="1" defTabSz="1219200">
                <a:defRPr sz="205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219200" defTabSz="1219200">
                <a:defRPr sz="2400"/>
              </a:lvl3pPr>
              <a:lvl4pPr marL="1828800" defTabSz="1219200">
                <a:defRPr sz="2400"/>
              </a:lvl4pPr>
              <a:lvl5pPr marL="2438400" defTabSz="1219200">
                <a:defRPr sz="2400"/>
              </a:lvl5pPr>
              <a:lvl6pPr marL="3048000" defTabSz="1219200">
                <a:defRPr sz="2400"/>
              </a:lvl6pPr>
              <a:lvl7pPr marL="3657600" defTabSz="1219200">
                <a:defRPr sz="2400"/>
              </a:lvl7pPr>
              <a:lvl8pPr marL="4267200" defTabSz="1219200">
                <a:defRPr sz="2400"/>
              </a:lvl8pPr>
              <a:lvl9pPr marL="4876800" defTabSz="1219200">
                <a:defRPr sz="2400"/>
              </a:lvl9pPr>
            </a:lstStyle>
            <a:p>
              <a:pPr lvl="1"/>
              <a:r>
                <a:rPr lang="zh-CN" altLang="en-US" sz="1600" b="1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rPr>
                <a:t>广州鼎捷软件有限公司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29F3A54-3F34-D205-38B6-F9605973AEC2}"/>
              </a:ext>
            </a:extLst>
          </p:cNvPr>
          <p:cNvGrpSpPr/>
          <p:nvPr/>
        </p:nvGrpSpPr>
        <p:grpSpPr>
          <a:xfrm>
            <a:off x="7156317" y="3697430"/>
            <a:ext cx="2634168" cy="1436575"/>
            <a:chOff x="1821874" y="5097897"/>
            <a:chExt cx="2401361" cy="1466460"/>
          </a:xfrm>
        </p:grpSpPr>
        <p:sp>
          <p:nvSpPr>
            <p:cNvPr id="94" name="TextBox 33">
              <a:extLst>
                <a:ext uri="{FF2B5EF4-FFF2-40B4-BE49-F238E27FC236}">
                  <a16:creationId xmlns:a16="http://schemas.microsoft.com/office/drawing/2014/main" id="{0C48A901-4255-FC3A-2CD9-AA10CC520441}"/>
                </a:ext>
              </a:extLst>
            </p:cNvPr>
            <p:cNvSpPr txBox="1"/>
            <p:nvPr/>
          </p:nvSpPr>
          <p:spPr>
            <a:xfrm>
              <a:off x="1821874" y="5451508"/>
              <a:ext cx="1890196" cy="1112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 defTabSz="1219200">
                <a:lnSpc>
                  <a:spcPts val="1600"/>
                </a:lnSpc>
                <a:defRPr sz="125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609600" defTabSz="1219200">
                <a:defRPr sz="2400"/>
              </a:lvl2pPr>
              <a:lvl3pPr marL="1219200" defTabSz="1219200">
                <a:defRPr sz="2400"/>
              </a:lvl3pPr>
              <a:lvl4pPr marL="1828800" defTabSz="1219200">
                <a:defRPr sz="2400"/>
              </a:lvl4pPr>
              <a:lvl5pPr marL="2438400" defTabSz="1219200">
                <a:defRPr sz="2400"/>
              </a:lvl5pPr>
              <a:lvl6pPr marL="3048000" defTabSz="1219200">
                <a:defRPr sz="2400"/>
              </a:lvl6pPr>
              <a:lvl7pPr marL="3657600" defTabSz="1219200">
                <a:defRPr sz="2400"/>
              </a:lvl7pPr>
              <a:lvl8pPr marL="4267200" defTabSz="1219200">
                <a:defRPr sz="2400"/>
              </a:lvl8pPr>
              <a:lvl9pPr marL="4876800" defTabSz="1219200">
                <a:defRPr sz="2400"/>
              </a:lvl9pPr>
            </a:lstStyle>
            <a:p>
              <a:pPr marR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charset="-122"/>
                  <a:cs typeface="Adobe Arabic" panose="02040503050201020203" pitchFamily="18" charset="-78"/>
                </a:rPr>
                <a:t>高级系统工程师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Adobe Arabic" panose="02040503050201020203" pitchFamily="18" charset="-78"/>
              </a:endParaRPr>
            </a:p>
            <a:p>
              <a:pPr marR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Arabic" panose="02040503050201020203" pitchFamily="18" charset="-78"/>
                  <a:ea typeface="微软雅黑" panose="020B0503020204020204" charset="-122"/>
                  <a:cs typeface="Adobe Arabic" panose="02040503050201020203" pitchFamily="18" charset="-78"/>
                </a:rPr>
                <a:t>负责客户系统的性能调优，数据库优化，解决卡顿问题，跟同事分享经验，指导同事解决问题。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Adobe Arabic" panose="02040503050201020203" pitchFamily="18" charset="-78"/>
              </a:endParaRPr>
            </a:p>
          </p:txBody>
        </p:sp>
        <p:sp>
          <p:nvSpPr>
            <p:cNvPr id="95" name="文本框 9">
              <a:extLst>
                <a:ext uri="{FF2B5EF4-FFF2-40B4-BE49-F238E27FC236}">
                  <a16:creationId xmlns:a16="http://schemas.microsoft.com/office/drawing/2014/main" id="{D4D2EBAB-55C6-735A-1747-CEDC4DBD5CBD}"/>
                </a:ext>
              </a:extLst>
            </p:cNvPr>
            <p:cNvSpPr txBox="1"/>
            <p:nvPr/>
          </p:nvSpPr>
          <p:spPr>
            <a:xfrm>
              <a:off x="1821874" y="5097897"/>
              <a:ext cx="2401361" cy="32823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>
              <a:noAutofit/>
            </a:bodyPr>
            <a:lstStyle>
              <a:defPPr>
                <a:defRPr lang="zh-CN"/>
              </a:defPPr>
              <a:lvl1pPr defTabSz="1219200">
                <a:spcBef>
                  <a:spcPct val="0"/>
                </a:spcBef>
                <a:defRPr cap="all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marL="0" lvl="1" defTabSz="1219200">
                <a:defRPr sz="205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219200" defTabSz="1219200">
                <a:defRPr sz="2400"/>
              </a:lvl3pPr>
              <a:lvl4pPr marL="1828800" defTabSz="1219200">
                <a:defRPr sz="2400"/>
              </a:lvl4pPr>
              <a:lvl5pPr marL="2438400" defTabSz="1219200">
                <a:defRPr sz="2400"/>
              </a:lvl5pPr>
              <a:lvl6pPr marL="3048000" defTabSz="1219200">
                <a:defRPr sz="2400"/>
              </a:lvl6pPr>
              <a:lvl7pPr marL="3657600" defTabSz="1219200">
                <a:defRPr sz="2400"/>
              </a:lvl7pPr>
              <a:lvl8pPr marL="4267200" defTabSz="1219200">
                <a:defRPr sz="2400"/>
              </a:lvl8pPr>
              <a:lvl9pPr marL="4876800" defTabSz="1219200">
                <a:defRPr sz="2400"/>
              </a:lvl9pPr>
            </a:lstStyle>
            <a:p>
              <a:pPr lvl="1"/>
              <a:r>
                <a:rPr lang="zh-CN" altLang="en-US" sz="1600" b="1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rPr>
                <a:t>广州鼎捷软件有限公司</a:t>
              </a:r>
            </a:p>
          </p:txBody>
        </p:sp>
      </p:grpSp>
      <p:grpSp>
        <p:nvGrpSpPr>
          <p:cNvPr id="13" name="Group 50">
            <a:extLst>
              <a:ext uri="{FF2B5EF4-FFF2-40B4-BE49-F238E27FC236}">
                <a16:creationId xmlns:a16="http://schemas.microsoft.com/office/drawing/2014/main" id="{BA31FD4B-C462-7662-658F-2DD823E0F956}"/>
              </a:ext>
            </a:extLst>
          </p:cNvPr>
          <p:cNvGrpSpPr/>
          <p:nvPr/>
        </p:nvGrpSpPr>
        <p:grpSpPr>
          <a:xfrm>
            <a:off x="9288945" y="3444583"/>
            <a:ext cx="1531143" cy="1197274"/>
            <a:chOff x="1540308" y="4182334"/>
            <a:chExt cx="1531143" cy="1197274"/>
          </a:xfrm>
        </p:grpSpPr>
        <p:cxnSp>
          <p:nvCxnSpPr>
            <p:cNvPr id="38" name="Straight Connector 51">
              <a:extLst>
                <a:ext uri="{FF2B5EF4-FFF2-40B4-BE49-F238E27FC236}">
                  <a16:creationId xmlns:a16="http://schemas.microsoft.com/office/drawing/2014/main" id="{6163C851-A577-3B70-4856-80DA5F646E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2436" y="4182334"/>
              <a:ext cx="0" cy="1197274"/>
            </a:xfrm>
            <a:prstGeom prst="line">
              <a:avLst/>
            </a:prstGeom>
            <a:solidFill>
              <a:schemeClr val="accent5"/>
            </a:solidFill>
            <a:ln w="19050">
              <a:gradFill>
                <a:gsLst>
                  <a:gs pos="0">
                    <a:srgbClr val="ECCC68"/>
                  </a:gs>
                  <a:gs pos="100000">
                    <a:srgbClr val="FF7F50"/>
                  </a:gs>
                </a:gsLst>
                <a:lin ang="5400000" scaled="1"/>
              </a:gra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52">
              <a:extLst>
                <a:ext uri="{FF2B5EF4-FFF2-40B4-BE49-F238E27FC236}">
                  <a16:creationId xmlns:a16="http://schemas.microsoft.com/office/drawing/2014/main" id="{E01FC44B-1ECE-BA90-9218-0A85805795E0}"/>
                </a:ext>
              </a:extLst>
            </p:cNvPr>
            <p:cNvGrpSpPr/>
            <p:nvPr/>
          </p:nvGrpSpPr>
          <p:grpSpPr>
            <a:xfrm>
              <a:off x="1540308" y="4952723"/>
              <a:ext cx="1531143" cy="426884"/>
              <a:chOff x="-7144" y="2792128"/>
              <a:chExt cx="1531143" cy="426884"/>
            </a:xfrm>
          </p:grpSpPr>
          <p:sp>
            <p:nvSpPr>
              <p:cNvPr id="40" name="Rectangle: Top Corners Rounded 53">
                <a:extLst>
                  <a:ext uri="{FF2B5EF4-FFF2-40B4-BE49-F238E27FC236}">
                    <a16:creationId xmlns:a16="http://schemas.microsoft.com/office/drawing/2014/main" id="{52193666-5D21-C631-5E6F-3A48B02BF722}"/>
                  </a:ext>
                </a:extLst>
              </p:cNvPr>
              <p:cNvSpPr/>
              <p:nvPr/>
            </p:nvSpPr>
            <p:spPr>
              <a:xfrm rot="5400000">
                <a:off x="544986" y="2239998"/>
                <a:ext cx="426884" cy="15311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ECCC68"/>
                  </a:gs>
                  <a:gs pos="100000">
                    <a:srgbClr val="FF7F50"/>
                  </a:gs>
                </a:gsLst>
                <a:lin ang="5400000" scaled="1"/>
              </a:gradFill>
              <a:ln>
                <a:noFill/>
              </a:ln>
              <a:effectLst>
                <a:outerShdw blurRad="508000" dist="254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id-ID" sz="3000" dirty="0"/>
              </a:p>
            </p:txBody>
          </p:sp>
          <p:sp>
            <p:nvSpPr>
              <p:cNvPr id="41" name="Rectangle 54">
                <a:extLst>
                  <a:ext uri="{FF2B5EF4-FFF2-40B4-BE49-F238E27FC236}">
                    <a16:creationId xmlns:a16="http://schemas.microsoft.com/office/drawing/2014/main" id="{A90E7836-BD9F-AADF-576E-A3B031479851}"/>
                  </a:ext>
                </a:extLst>
              </p:cNvPr>
              <p:cNvSpPr/>
              <p:nvPr/>
            </p:nvSpPr>
            <p:spPr>
              <a:xfrm>
                <a:off x="197405" y="2851681"/>
                <a:ext cx="11220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b="1" dirty="0">
                    <a:solidFill>
                      <a:schemeClr val="bg1"/>
                    </a:solidFill>
                    <a:cs typeface="Segoe UI" panose="020B0502040204020203" pitchFamily="34" charset="0"/>
                  </a:rPr>
                  <a:t>2023</a:t>
                </a:r>
              </a:p>
            </p:txBody>
          </p:sp>
        </p:grpSp>
      </p:grpSp>
      <p:sp>
        <p:nvSpPr>
          <p:cNvPr id="59" name="Oval 81">
            <a:extLst>
              <a:ext uri="{FF2B5EF4-FFF2-40B4-BE49-F238E27FC236}">
                <a16:creationId xmlns:a16="http://schemas.microsoft.com/office/drawing/2014/main" id="{A697726D-C519-2A21-DCF8-C3ED1BB85C57}"/>
              </a:ext>
            </a:extLst>
          </p:cNvPr>
          <p:cNvSpPr/>
          <p:nvPr/>
        </p:nvSpPr>
        <p:spPr>
          <a:xfrm flipH="1" flipV="1">
            <a:off x="8722751" y="1880681"/>
            <a:ext cx="636604" cy="636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d-ID" sz="3000" dirty="0">
              <a:solidFill>
                <a:srgbClr val="C61A1C"/>
              </a:solidFill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0133038-AE5E-4EA7-C502-BD35FB1B8D2E}"/>
              </a:ext>
            </a:extLst>
          </p:cNvPr>
          <p:cNvGrpSpPr/>
          <p:nvPr/>
        </p:nvGrpSpPr>
        <p:grpSpPr>
          <a:xfrm>
            <a:off x="9660861" y="2058509"/>
            <a:ext cx="2622751" cy="1222439"/>
            <a:chOff x="1821874" y="5097897"/>
            <a:chExt cx="2401361" cy="1222439"/>
          </a:xfrm>
        </p:grpSpPr>
        <p:sp>
          <p:nvSpPr>
            <p:cNvPr id="61" name="TextBox 33">
              <a:extLst>
                <a:ext uri="{FF2B5EF4-FFF2-40B4-BE49-F238E27FC236}">
                  <a16:creationId xmlns:a16="http://schemas.microsoft.com/office/drawing/2014/main" id="{881504C8-5BB1-0C84-15F6-5B5FDB471A7B}"/>
                </a:ext>
              </a:extLst>
            </p:cNvPr>
            <p:cNvSpPr txBox="1"/>
            <p:nvPr/>
          </p:nvSpPr>
          <p:spPr>
            <a:xfrm>
              <a:off x="1821875" y="5451508"/>
              <a:ext cx="2211958" cy="86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 defTabSz="1219200">
                <a:lnSpc>
                  <a:spcPts val="1600"/>
                </a:lnSpc>
                <a:defRPr sz="125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609600" defTabSz="1219200">
                <a:defRPr sz="2400"/>
              </a:lvl2pPr>
              <a:lvl3pPr marL="1219200" defTabSz="1219200">
                <a:defRPr sz="2400"/>
              </a:lvl3pPr>
              <a:lvl4pPr marL="1828800" defTabSz="1219200">
                <a:defRPr sz="2400"/>
              </a:lvl4pPr>
              <a:lvl5pPr marL="2438400" defTabSz="1219200">
                <a:defRPr sz="2400"/>
              </a:lvl5pPr>
              <a:lvl6pPr marL="3048000" defTabSz="1219200">
                <a:defRPr sz="2400"/>
              </a:lvl6pPr>
              <a:lvl7pPr marL="3657600" defTabSz="1219200">
                <a:defRPr sz="2400"/>
              </a:lvl7pPr>
              <a:lvl8pPr marL="4267200" defTabSz="1219200">
                <a:defRPr sz="2400"/>
              </a:lvl8pPr>
              <a:lvl9pPr marL="4876800" defTabSz="1219200">
                <a:defRPr sz="2400"/>
              </a:lvl9pPr>
            </a:lstStyle>
            <a:p>
              <a:pPr marR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charset="-122"/>
                  <a:cs typeface="Adobe Arabic" panose="02040503050201020203" pitchFamily="18" charset="-78"/>
                </a:rPr>
                <a:t>高级系统工程师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Adobe Arabic" panose="02040503050201020203" pitchFamily="18" charset="-78"/>
              </a:endParaRPr>
            </a:p>
            <a:p>
              <a:pPr marR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charset="-122"/>
                  <a:cs typeface="Adobe Arabic" panose="02040503050201020203" pitchFamily="18" charset="-78"/>
                </a:rPr>
                <a:t>负责数据库年维客户的数据库维护，体检报告解读，跟业务配合，发现其中商机</a:t>
              </a:r>
            </a:p>
          </p:txBody>
        </p:sp>
        <p:sp>
          <p:nvSpPr>
            <p:cNvPr id="62" name="文本框 9">
              <a:extLst>
                <a:ext uri="{FF2B5EF4-FFF2-40B4-BE49-F238E27FC236}">
                  <a16:creationId xmlns:a16="http://schemas.microsoft.com/office/drawing/2014/main" id="{0FE18696-DD8E-99C5-5677-3503549A1B5F}"/>
                </a:ext>
              </a:extLst>
            </p:cNvPr>
            <p:cNvSpPr txBox="1"/>
            <p:nvPr/>
          </p:nvSpPr>
          <p:spPr>
            <a:xfrm>
              <a:off x="1821874" y="5097897"/>
              <a:ext cx="2401361" cy="32823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>
              <a:noAutofit/>
            </a:bodyPr>
            <a:lstStyle>
              <a:defPPr>
                <a:defRPr lang="zh-CN"/>
              </a:defPPr>
              <a:lvl1pPr defTabSz="1219200">
                <a:spcBef>
                  <a:spcPct val="0"/>
                </a:spcBef>
                <a:defRPr cap="all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  <a:lvl2pPr marL="0" lvl="1" defTabSz="1219200">
                <a:defRPr sz="205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219200" defTabSz="1219200">
                <a:defRPr sz="2400"/>
              </a:lvl3pPr>
              <a:lvl4pPr marL="1828800" defTabSz="1219200">
                <a:defRPr sz="2400"/>
              </a:lvl4pPr>
              <a:lvl5pPr marL="2438400" defTabSz="1219200">
                <a:defRPr sz="2400"/>
              </a:lvl5pPr>
              <a:lvl6pPr marL="3048000" defTabSz="1219200">
                <a:defRPr sz="2400"/>
              </a:lvl6pPr>
              <a:lvl7pPr marL="3657600" defTabSz="1219200">
                <a:defRPr sz="2400"/>
              </a:lvl7pPr>
              <a:lvl8pPr marL="4267200" defTabSz="1219200">
                <a:defRPr sz="2400"/>
              </a:lvl8pPr>
              <a:lvl9pPr marL="4876800" defTabSz="1219200">
                <a:defRPr sz="2400"/>
              </a:lvl9pPr>
            </a:lstStyle>
            <a:p>
              <a:pPr lvl="1"/>
              <a:r>
                <a:rPr lang="zh-CN" altLang="en-US" sz="1600" b="1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rPr>
                <a:t>广州鼎捷软件有限公司</a:t>
              </a:r>
            </a:p>
          </p:txBody>
        </p:sp>
      </p:grpSp>
      <p:grpSp>
        <p:nvGrpSpPr>
          <p:cNvPr id="63" name="Group 144">
            <a:extLst>
              <a:ext uri="{FF2B5EF4-FFF2-40B4-BE49-F238E27FC236}">
                <a16:creationId xmlns:a16="http://schemas.microsoft.com/office/drawing/2014/main" id="{393A0BFE-328A-7EDD-89AC-8A80386A569E}"/>
              </a:ext>
            </a:extLst>
          </p:cNvPr>
          <p:cNvGrpSpPr/>
          <p:nvPr/>
        </p:nvGrpSpPr>
        <p:grpSpPr>
          <a:xfrm>
            <a:off x="6655163" y="3886845"/>
            <a:ext cx="243886" cy="268275"/>
            <a:chOff x="4427654" y="3049909"/>
            <a:chExt cx="464344" cy="464344"/>
          </a:xfrm>
          <a:solidFill>
            <a:srgbClr val="FF7F50"/>
          </a:solidFill>
        </p:grpSpPr>
        <p:sp>
          <p:nvSpPr>
            <p:cNvPr id="64" name="AutoShape 123">
              <a:extLst>
                <a:ext uri="{FF2B5EF4-FFF2-40B4-BE49-F238E27FC236}">
                  <a16:creationId xmlns:a16="http://schemas.microsoft.com/office/drawing/2014/main" id="{1F8A9EB7-81C2-3725-3CAA-C3E5FEDBA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5" name="AutoShape 124">
              <a:extLst>
                <a:ext uri="{FF2B5EF4-FFF2-40B4-BE49-F238E27FC236}">
                  <a16:creationId xmlns:a16="http://schemas.microsoft.com/office/drawing/2014/main" id="{FA240A32-C50E-8F77-2FA8-3FBC182EF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6" name="AutoShape 125">
              <a:extLst>
                <a:ext uri="{FF2B5EF4-FFF2-40B4-BE49-F238E27FC236}">
                  <a16:creationId xmlns:a16="http://schemas.microsoft.com/office/drawing/2014/main" id="{E8BB8D89-9AFD-BA94-A286-7498ABC58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68" name="Group 80">
            <a:extLst>
              <a:ext uri="{FF2B5EF4-FFF2-40B4-BE49-F238E27FC236}">
                <a16:creationId xmlns:a16="http://schemas.microsoft.com/office/drawing/2014/main" id="{495B9192-5DBA-92F7-5208-B33FE0EF285B}"/>
              </a:ext>
            </a:extLst>
          </p:cNvPr>
          <p:cNvGrpSpPr/>
          <p:nvPr/>
        </p:nvGrpSpPr>
        <p:grpSpPr>
          <a:xfrm>
            <a:off x="8898497" y="2512390"/>
            <a:ext cx="739902" cy="832120"/>
            <a:chOff x="10279613" y="3019158"/>
            <a:chExt cx="739902" cy="832120"/>
          </a:xfrm>
          <a:solidFill>
            <a:schemeClr val="accent5"/>
          </a:solidFill>
        </p:grpSpPr>
        <p:sp>
          <p:nvSpPr>
            <p:cNvPr id="72" name="Oval 83">
              <a:extLst>
                <a:ext uri="{FF2B5EF4-FFF2-40B4-BE49-F238E27FC236}">
                  <a16:creationId xmlns:a16="http://schemas.microsoft.com/office/drawing/2014/main" id="{C87407D9-B1BD-1A72-0FC7-FFEDFE33E575}"/>
                </a:ext>
              </a:extLst>
            </p:cNvPr>
            <p:cNvSpPr/>
            <p:nvPr/>
          </p:nvSpPr>
          <p:spPr>
            <a:xfrm flipH="1" flipV="1">
              <a:off x="10279613" y="3019158"/>
              <a:ext cx="739902" cy="739903"/>
            </a:xfrm>
            <a:prstGeom prst="ellipse">
              <a:avLst/>
            </a:prstGeom>
            <a:gradFill>
              <a:gsLst>
                <a:gs pos="0">
                  <a:srgbClr val="ECCC68"/>
                </a:gs>
                <a:gs pos="100000">
                  <a:srgbClr val="FF7F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id-ID" sz="3000"/>
            </a:p>
          </p:txBody>
        </p:sp>
        <p:sp>
          <p:nvSpPr>
            <p:cNvPr id="79" name="Isosceles Triangle 84">
              <a:extLst>
                <a:ext uri="{FF2B5EF4-FFF2-40B4-BE49-F238E27FC236}">
                  <a16:creationId xmlns:a16="http://schemas.microsoft.com/office/drawing/2014/main" id="{9984282E-E002-FFC6-453D-B14BEFD33A5E}"/>
                </a:ext>
              </a:extLst>
            </p:cNvPr>
            <p:cNvSpPr/>
            <p:nvPr/>
          </p:nvSpPr>
          <p:spPr>
            <a:xfrm flipH="1" flipV="1">
              <a:off x="10578675" y="3750382"/>
              <a:ext cx="141777" cy="100896"/>
            </a:xfrm>
            <a:prstGeom prst="triangle">
              <a:avLst/>
            </a:prstGeom>
            <a:solidFill>
              <a:srgbClr val="ECC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id-ID" sz="3000" dirty="0"/>
            </a:p>
          </p:txBody>
        </p:sp>
      </p:grpSp>
      <p:sp>
        <p:nvSpPr>
          <p:cNvPr id="87" name="Oval 81">
            <a:extLst>
              <a:ext uri="{FF2B5EF4-FFF2-40B4-BE49-F238E27FC236}">
                <a16:creationId xmlns:a16="http://schemas.microsoft.com/office/drawing/2014/main" id="{39D1A543-64B8-7B94-7CB9-F9272A2A0EBA}"/>
              </a:ext>
            </a:extLst>
          </p:cNvPr>
          <p:cNvSpPr/>
          <p:nvPr/>
        </p:nvSpPr>
        <p:spPr>
          <a:xfrm flipH="1" flipV="1">
            <a:off x="8950140" y="2564039"/>
            <a:ext cx="636604" cy="636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d-ID" sz="3000" dirty="0">
              <a:solidFill>
                <a:srgbClr val="C61A1C"/>
              </a:solidFill>
            </a:endParaRPr>
          </a:p>
        </p:txBody>
      </p:sp>
      <p:grpSp>
        <p:nvGrpSpPr>
          <p:cNvPr id="88" name="Group 144">
            <a:extLst>
              <a:ext uri="{FF2B5EF4-FFF2-40B4-BE49-F238E27FC236}">
                <a16:creationId xmlns:a16="http://schemas.microsoft.com/office/drawing/2014/main" id="{3E477DFA-76E0-2C7D-344C-9463233EF78B}"/>
              </a:ext>
            </a:extLst>
          </p:cNvPr>
          <p:cNvGrpSpPr/>
          <p:nvPr/>
        </p:nvGrpSpPr>
        <p:grpSpPr>
          <a:xfrm>
            <a:off x="9139274" y="2748204"/>
            <a:ext cx="268275" cy="268275"/>
            <a:chOff x="4427654" y="3049909"/>
            <a:chExt cx="464344" cy="464344"/>
          </a:xfrm>
          <a:solidFill>
            <a:srgbClr val="FF7F50"/>
          </a:solidFill>
        </p:grpSpPr>
        <p:sp>
          <p:nvSpPr>
            <p:cNvPr id="89" name="AutoShape 123">
              <a:extLst>
                <a:ext uri="{FF2B5EF4-FFF2-40B4-BE49-F238E27FC236}">
                  <a16:creationId xmlns:a16="http://schemas.microsoft.com/office/drawing/2014/main" id="{41CCC2F6-D853-0D2A-F091-32EF37A86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6" name="AutoShape 124">
              <a:extLst>
                <a:ext uri="{FF2B5EF4-FFF2-40B4-BE49-F238E27FC236}">
                  <a16:creationId xmlns:a16="http://schemas.microsoft.com/office/drawing/2014/main" id="{6FC1AC97-AD58-D1D1-FB14-346C995CC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7" name="AutoShape 125">
              <a:extLst>
                <a:ext uri="{FF2B5EF4-FFF2-40B4-BE49-F238E27FC236}">
                  <a16:creationId xmlns:a16="http://schemas.microsoft.com/office/drawing/2014/main" id="{FF66F5C5-A69F-FDB2-5854-1966B9FF1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defTabSz="2286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54478" y="1363980"/>
            <a:ext cx="9083040" cy="4130040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648200" y="3550196"/>
            <a:ext cx="2895600" cy="656181"/>
            <a:chOff x="4648200" y="3438748"/>
            <a:chExt cx="2895600" cy="656181"/>
          </a:xfrm>
        </p:grpSpPr>
        <p:sp>
          <p:nvSpPr>
            <p:cNvPr id="13" name="矩形 12"/>
            <p:cNvSpPr/>
            <p:nvPr/>
          </p:nvSpPr>
          <p:spPr>
            <a:xfrm>
              <a:off x="4648200" y="3438748"/>
              <a:ext cx="2895600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kern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Source Han Sans K Light" panose="020B0300000000000000" pitchFamily="34" charset="-128"/>
                </a:rPr>
                <a:t>工作呈现</a:t>
              </a:r>
              <a:endParaRPr lang="zh-CN" altLang="en-US" sz="24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Source Han Sans K Light" panose="020B0300000000000000" pitchFamily="34" charset="-128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676900" y="4094929"/>
              <a:ext cx="8382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椭圆 14"/>
          <p:cNvSpPr/>
          <p:nvPr/>
        </p:nvSpPr>
        <p:spPr>
          <a:xfrm>
            <a:off x="5412103" y="1940015"/>
            <a:ext cx="1367794" cy="1367790"/>
          </a:xfrm>
          <a:prstGeom prst="ellipse">
            <a:avLst/>
          </a:prstGeom>
          <a:solidFill>
            <a:srgbClr val="E2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cs typeface="+mn-ea"/>
              </a:rPr>
              <a:t>02</a:t>
            </a:r>
            <a:endParaRPr lang="zh-CN" altLang="en-US" sz="5400" dirty="0"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9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">
            <a:extLst>
              <a:ext uri="{FF2B5EF4-FFF2-40B4-BE49-F238E27FC236}">
                <a16:creationId xmlns:a16="http://schemas.microsoft.com/office/drawing/2014/main" id="{BA238000-AC29-3CCA-B291-CF45635EF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" y="761365"/>
            <a:ext cx="742950" cy="7429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E6235C-9AC0-B5AB-992A-DC0C65087A2D}"/>
              </a:ext>
            </a:extLst>
          </p:cNvPr>
          <p:cNvSpPr txBox="1"/>
          <p:nvPr/>
        </p:nvSpPr>
        <p:spPr>
          <a:xfrm>
            <a:off x="1611630" y="902970"/>
            <a:ext cx="414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工作呈现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共通能力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294AEBF-A402-B406-2D33-AA77E48832D6}"/>
              </a:ext>
            </a:extLst>
          </p:cNvPr>
          <p:cNvSpPr/>
          <p:nvPr/>
        </p:nvSpPr>
        <p:spPr>
          <a:xfrm>
            <a:off x="1002030" y="903605"/>
            <a:ext cx="476885" cy="459740"/>
          </a:xfrm>
          <a:custGeom>
            <a:avLst/>
            <a:gdLst>
              <a:gd name="connsiteX0" fmla="*/ 87400 w 338138"/>
              <a:gd name="connsiteY0" fmla="*/ 185737 h 325437"/>
              <a:gd name="connsiteX1" fmla="*/ 90049 w 338138"/>
              <a:gd name="connsiteY1" fmla="*/ 185737 h 325437"/>
              <a:gd name="connsiteX2" fmla="*/ 92697 w 338138"/>
              <a:gd name="connsiteY2" fmla="*/ 187043 h 325437"/>
              <a:gd name="connsiteX3" fmla="*/ 119182 w 338138"/>
              <a:gd name="connsiteY3" fmla="*/ 198793 h 325437"/>
              <a:gd name="connsiteX4" fmla="*/ 121831 w 338138"/>
              <a:gd name="connsiteY4" fmla="*/ 201405 h 325437"/>
              <a:gd name="connsiteX5" fmla="*/ 131101 w 338138"/>
              <a:gd name="connsiteY5" fmla="*/ 226211 h 325437"/>
              <a:gd name="connsiteX6" fmla="*/ 141694 w 338138"/>
              <a:gd name="connsiteY6" fmla="*/ 201405 h 325437"/>
              <a:gd name="connsiteX7" fmla="*/ 144343 w 338138"/>
              <a:gd name="connsiteY7" fmla="*/ 198793 h 325437"/>
              <a:gd name="connsiteX8" fmla="*/ 170828 w 338138"/>
              <a:gd name="connsiteY8" fmla="*/ 187043 h 325437"/>
              <a:gd name="connsiteX9" fmla="*/ 173476 w 338138"/>
              <a:gd name="connsiteY9" fmla="*/ 185737 h 325437"/>
              <a:gd name="connsiteX10" fmla="*/ 176125 w 338138"/>
              <a:gd name="connsiteY10" fmla="*/ 185737 h 325437"/>
              <a:gd name="connsiteX11" fmla="*/ 237040 w 338138"/>
              <a:gd name="connsiteY11" fmla="*/ 219683 h 325437"/>
              <a:gd name="connsiteX12" fmla="*/ 263525 w 338138"/>
              <a:gd name="connsiteY12" fmla="*/ 281047 h 325437"/>
              <a:gd name="connsiteX13" fmla="*/ 263525 w 338138"/>
              <a:gd name="connsiteY13" fmla="*/ 283658 h 325437"/>
              <a:gd name="connsiteX14" fmla="*/ 131101 w 338138"/>
              <a:gd name="connsiteY14" fmla="*/ 325437 h 325437"/>
              <a:gd name="connsiteX15" fmla="*/ 0 w 338138"/>
              <a:gd name="connsiteY15" fmla="*/ 283658 h 325437"/>
              <a:gd name="connsiteX16" fmla="*/ 0 w 338138"/>
              <a:gd name="connsiteY16" fmla="*/ 281047 h 325437"/>
              <a:gd name="connsiteX17" fmla="*/ 26485 w 338138"/>
              <a:gd name="connsiteY17" fmla="*/ 219683 h 325437"/>
              <a:gd name="connsiteX18" fmla="*/ 87400 w 338138"/>
              <a:gd name="connsiteY18" fmla="*/ 185737 h 325437"/>
              <a:gd name="connsiteX19" fmla="*/ 131108 w 338138"/>
              <a:gd name="connsiteY19" fmla="*/ 25400 h 325437"/>
              <a:gd name="connsiteX20" fmla="*/ 186098 w 338138"/>
              <a:gd name="connsiteY20" fmla="*/ 46600 h 325437"/>
              <a:gd name="connsiteX21" fmla="*/ 195263 w 338138"/>
              <a:gd name="connsiteY21" fmla="*/ 77075 h 325437"/>
              <a:gd name="connsiteX22" fmla="*/ 191335 w 338138"/>
              <a:gd name="connsiteY22" fmla="*/ 89000 h 325437"/>
              <a:gd name="connsiteX23" fmla="*/ 191335 w 338138"/>
              <a:gd name="connsiteY23" fmla="*/ 135375 h 325437"/>
              <a:gd name="connsiteX24" fmla="*/ 192645 w 338138"/>
              <a:gd name="connsiteY24" fmla="*/ 143325 h 325437"/>
              <a:gd name="connsiteX25" fmla="*/ 157294 w 338138"/>
              <a:gd name="connsiteY25" fmla="*/ 145975 h 325437"/>
              <a:gd name="connsiteX26" fmla="*/ 153366 w 338138"/>
              <a:gd name="connsiteY26" fmla="*/ 145975 h 325437"/>
              <a:gd name="connsiteX27" fmla="*/ 141583 w 338138"/>
              <a:gd name="connsiteY27" fmla="*/ 142000 h 325437"/>
              <a:gd name="connsiteX28" fmla="*/ 128490 w 338138"/>
              <a:gd name="connsiteY28" fmla="*/ 142000 h 325437"/>
              <a:gd name="connsiteX29" fmla="*/ 110160 w 338138"/>
              <a:gd name="connsiteY29" fmla="*/ 159225 h 325437"/>
              <a:gd name="connsiteX30" fmla="*/ 128490 w 338138"/>
              <a:gd name="connsiteY30" fmla="*/ 177775 h 325437"/>
              <a:gd name="connsiteX31" fmla="*/ 141583 w 338138"/>
              <a:gd name="connsiteY31" fmla="*/ 177775 h 325437"/>
              <a:gd name="connsiteX32" fmla="*/ 152057 w 338138"/>
              <a:gd name="connsiteY32" fmla="*/ 173800 h 325437"/>
              <a:gd name="connsiteX33" fmla="*/ 157294 w 338138"/>
              <a:gd name="connsiteY33" fmla="*/ 173800 h 325437"/>
              <a:gd name="connsiteX34" fmla="*/ 174315 w 338138"/>
              <a:gd name="connsiteY34" fmla="*/ 173800 h 325437"/>
              <a:gd name="connsiteX35" fmla="*/ 131108 w 338138"/>
              <a:gd name="connsiteY35" fmla="*/ 193675 h 325437"/>
              <a:gd name="connsiteX36" fmla="*/ 69572 w 338138"/>
              <a:gd name="connsiteY36" fmla="*/ 145975 h 325437"/>
              <a:gd name="connsiteX37" fmla="*/ 72191 w 338138"/>
              <a:gd name="connsiteY37" fmla="*/ 135375 h 325437"/>
              <a:gd name="connsiteX38" fmla="*/ 72191 w 338138"/>
              <a:gd name="connsiteY38" fmla="*/ 89000 h 325437"/>
              <a:gd name="connsiteX39" fmla="*/ 68263 w 338138"/>
              <a:gd name="connsiteY39" fmla="*/ 75750 h 325437"/>
              <a:gd name="connsiteX40" fmla="*/ 81356 w 338138"/>
              <a:gd name="connsiteY40" fmla="*/ 39975 h 325437"/>
              <a:gd name="connsiteX41" fmla="*/ 131108 w 338138"/>
              <a:gd name="connsiteY41" fmla="*/ 25400 h 325437"/>
              <a:gd name="connsiteX42" fmla="*/ 212887 w 338138"/>
              <a:gd name="connsiteY42" fmla="*/ 0 h 325437"/>
              <a:gd name="connsiteX43" fmla="*/ 338138 w 338138"/>
              <a:gd name="connsiteY43" fmla="*/ 95557 h 325437"/>
              <a:gd name="connsiteX44" fmla="*/ 311769 w 338138"/>
              <a:gd name="connsiteY44" fmla="*/ 154462 h 325437"/>
              <a:gd name="connsiteX45" fmla="*/ 302540 w 338138"/>
              <a:gd name="connsiteY45" fmla="*/ 215984 h 325437"/>
              <a:gd name="connsiteX46" fmla="*/ 298585 w 338138"/>
              <a:gd name="connsiteY46" fmla="*/ 222529 h 325437"/>
              <a:gd name="connsiteX47" fmla="*/ 294630 w 338138"/>
              <a:gd name="connsiteY47" fmla="*/ 223838 h 325437"/>
              <a:gd name="connsiteX48" fmla="*/ 290675 w 338138"/>
              <a:gd name="connsiteY48" fmla="*/ 222529 h 325437"/>
              <a:gd name="connsiteX49" fmla="*/ 241893 w 338138"/>
              <a:gd name="connsiteY49" fmla="*/ 188495 h 325437"/>
              <a:gd name="connsiteX50" fmla="*/ 212887 w 338138"/>
              <a:gd name="connsiteY50" fmla="*/ 191113 h 325437"/>
              <a:gd name="connsiteX51" fmla="*/ 206295 w 338138"/>
              <a:gd name="connsiteY51" fmla="*/ 191113 h 325437"/>
              <a:gd name="connsiteX52" fmla="*/ 182563 w 338138"/>
              <a:gd name="connsiteY52" fmla="*/ 179332 h 325437"/>
              <a:gd name="connsiteX53" fmla="*/ 189155 w 338138"/>
              <a:gd name="connsiteY53" fmla="*/ 172787 h 325437"/>
              <a:gd name="connsiteX54" fmla="*/ 191792 w 338138"/>
              <a:gd name="connsiteY54" fmla="*/ 172787 h 325437"/>
              <a:gd name="connsiteX55" fmla="*/ 212887 w 338138"/>
              <a:gd name="connsiteY55" fmla="*/ 174096 h 325437"/>
              <a:gd name="connsiteX56" fmla="*/ 239256 w 338138"/>
              <a:gd name="connsiteY56" fmla="*/ 171478 h 325437"/>
              <a:gd name="connsiteX57" fmla="*/ 245848 w 338138"/>
              <a:gd name="connsiteY57" fmla="*/ 170169 h 325437"/>
              <a:gd name="connsiteX58" fmla="*/ 252440 w 338138"/>
              <a:gd name="connsiteY58" fmla="*/ 174096 h 325437"/>
              <a:gd name="connsiteX59" fmla="*/ 288038 w 338138"/>
              <a:gd name="connsiteY59" fmla="*/ 198967 h 325437"/>
              <a:gd name="connsiteX60" fmla="*/ 294630 w 338138"/>
              <a:gd name="connsiteY60" fmla="*/ 151844 h 325437"/>
              <a:gd name="connsiteX61" fmla="*/ 295948 w 338138"/>
              <a:gd name="connsiteY61" fmla="*/ 145299 h 325437"/>
              <a:gd name="connsiteX62" fmla="*/ 299904 w 338138"/>
              <a:gd name="connsiteY62" fmla="*/ 141372 h 325437"/>
              <a:gd name="connsiteX63" fmla="*/ 319680 w 338138"/>
              <a:gd name="connsiteY63" fmla="*/ 95557 h 325437"/>
              <a:gd name="connsiteX64" fmla="*/ 290675 w 338138"/>
              <a:gd name="connsiteY64" fmla="*/ 41888 h 325437"/>
              <a:gd name="connsiteX65" fmla="*/ 212887 w 338138"/>
              <a:gd name="connsiteY65" fmla="*/ 17017 h 325437"/>
              <a:gd name="connsiteX66" fmla="*/ 204976 w 338138"/>
              <a:gd name="connsiteY66" fmla="*/ 18326 h 325437"/>
              <a:gd name="connsiteX67" fmla="*/ 183882 w 338138"/>
              <a:gd name="connsiteY67" fmla="*/ 2618 h 325437"/>
              <a:gd name="connsiteX68" fmla="*/ 212887 w 338138"/>
              <a:gd name="connsiteY68" fmla="*/ 0 h 325437"/>
              <a:gd name="connsiteX69" fmla="*/ 131102 w 338138"/>
              <a:gd name="connsiteY69" fmla="*/ 0 h 325437"/>
              <a:gd name="connsiteX70" fmla="*/ 207736 w 338138"/>
              <a:gd name="connsiteY70" fmla="*/ 33125 h 325437"/>
              <a:gd name="connsiteX71" fmla="*/ 220949 w 338138"/>
              <a:gd name="connsiteY71" fmla="*/ 78175 h 325437"/>
              <a:gd name="connsiteX72" fmla="*/ 227555 w 338138"/>
              <a:gd name="connsiteY72" fmla="*/ 78175 h 325437"/>
              <a:gd name="connsiteX73" fmla="*/ 238125 w 338138"/>
              <a:gd name="connsiteY73" fmla="*/ 88775 h 325437"/>
              <a:gd name="connsiteX74" fmla="*/ 238125 w 338138"/>
              <a:gd name="connsiteY74" fmla="*/ 135150 h 325437"/>
              <a:gd name="connsiteX75" fmla="*/ 227555 w 338138"/>
              <a:gd name="connsiteY75" fmla="*/ 145750 h 325437"/>
              <a:gd name="connsiteX76" fmla="*/ 222270 w 338138"/>
              <a:gd name="connsiteY76" fmla="*/ 145750 h 325437"/>
              <a:gd name="connsiteX77" fmla="*/ 220949 w 338138"/>
              <a:gd name="connsiteY77" fmla="*/ 147075 h 325437"/>
              <a:gd name="connsiteX78" fmla="*/ 157527 w 338138"/>
              <a:gd name="connsiteY78" fmla="*/ 165625 h 325437"/>
              <a:gd name="connsiteX79" fmla="*/ 148279 w 338138"/>
              <a:gd name="connsiteY79" fmla="*/ 164300 h 325437"/>
              <a:gd name="connsiteX80" fmla="*/ 141672 w 338138"/>
              <a:gd name="connsiteY80" fmla="*/ 168275 h 325437"/>
              <a:gd name="connsiteX81" fmla="*/ 128459 w 338138"/>
              <a:gd name="connsiteY81" fmla="*/ 168275 h 325437"/>
              <a:gd name="connsiteX82" fmla="*/ 119211 w 338138"/>
              <a:gd name="connsiteY82" fmla="*/ 159000 h 325437"/>
              <a:gd name="connsiteX83" fmla="*/ 128459 w 338138"/>
              <a:gd name="connsiteY83" fmla="*/ 149725 h 325437"/>
              <a:gd name="connsiteX84" fmla="*/ 141672 w 338138"/>
              <a:gd name="connsiteY84" fmla="*/ 149725 h 325437"/>
              <a:gd name="connsiteX85" fmla="*/ 149600 w 338138"/>
              <a:gd name="connsiteY85" fmla="*/ 155025 h 325437"/>
              <a:gd name="connsiteX86" fmla="*/ 157527 w 338138"/>
              <a:gd name="connsiteY86" fmla="*/ 155025 h 325437"/>
              <a:gd name="connsiteX87" fmla="*/ 209057 w 338138"/>
              <a:gd name="connsiteY87" fmla="*/ 145750 h 325437"/>
              <a:gd name="connsiteX88" fmla="*/ 199808 w 338138"/>
              <a:gd name="connsiteY88" fmla="*/ 135150 h 325437"/>
              <a:gd name="connsiteX89" fmla="*/ 199808 w 338138"/>
              <a:gd name="connsiteY89" fmla="*/ 88775 h 325437"/>
              <a:gd name="connsiteX90" fmla="*/ 205093 w 338138"/>
              <a:gd name="connsiteY90" fmla="*/ 79500 h 325437"/>
              <a:gd name="connsiteX91" fmla="*/ 194523 w 338138"/>
              <a:gd name="connsiteY91" fmla="*/ 42400 h 325437"/>
              <a:gd name="connsiteX92" fmla="*/ 131102 w 338138"/>
              <a:gd name="connsiteY92" fmla="*/ 15900 h 325437"/>
              <a:gd name="connsiteX93" fmla="*/ 57110 w 338138"/>
              <a:gd name="connsiteY93" fmla="*/ 79500 h 325437"/>
              <a:gd name="connsiteX94" fmla="*/ 63717 w 338138"/>
              <a:gd name="connsiteY94" fmla="*/ 88775 h 325437"/>
              <a:gd name="connsiteX95" fmla="*/ 63717 w 338138"/>
              <a:gd name="connsiteY95" fmla="*/ 135150 h 325437"/>
              <a:gd name="connsiteX96" fmla="*/ 51825 w 338138"/>
              <a:gd name="connsiteY96" fmla="*/ 145750 h 325437"/>
              <a:gd name="connsiteX97" fmla="*/ 35970 w 338138"/>
              <a:gd name="connsiteY97" fmla="*/ 145750 h 325437"/>
              <a:gd name="connsiteX98" fmla="*/ 25400 w 338138"/>
              <a:gd name="connsiteY98" fmla="*/ 135150 h 325437"/>
              <a:gd name="connsiteX99" fmla="*/ 25400 w 338138"/>
              <a:gd name="connsiteY99" fmla="*/ 88775 h 325437"/>
              <a:gd name="connsiteX100" fmla="*/ 35970 w 338138"/>
              <a:gd name="connsiteY100" fmla="*/ 78175 h 325437"/>
              <a:gd name="connsiteX101" fmla="*/ 42576 w 338138"/>
              <a:gd name="connsiteY101" fmla="*/ 78175 h 325437"/>
              <a:gd name="connsiteX102" fmla="*/ 55789 w 338138"/>
              <a:gd name="connsiteY102" fmla="*/ 33125 h 325437"/>
              <a:gd name="connsiteX103" fmla="*/ 131102 w 338138"/>
              <a:gd name="connsiteY103" fmla="*/ 0 h 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38138" h="325437">
                <a:moveTo>
                  <a:pt x="87400" y="185737"/>
                </a:moveTo>
                <a:cubicBezTo>
                  <a:pt x="88725" y="185737"/>
                  <a:pt x="88725" y="185737"/>
                  <a:pt x="90049" y="185737"/>
                </a:cubicBezTo>
                <a:cubicBezTo>
                  <a:pt x="91373" y="185737"/>
                  <a:pt x="91373" y="185737"/>
                  <a:pt x="92697" y="187043"/>
                </a:cubicBezTo>
                <a:cubicBezTo>
                  <a:pt x="100643" y="192265"/>
                  <a:pt x="109913" y="196182"/>
                  <a:pt x="119182" y="198793"/>
                </a:cubicBezTo>
                <a:cubicBezTo>
                  <a:pt x="120507" y="198793"/>
                  <a:pt x="121831" y="200099"/>
                  <a:pt x="121831" y="201405"/>
                </a:cubicBezTo>
                <a:cubicBezTo>
                  <a:pt x="121831" y="201405"/>
                  <a:pt x="121831" y="201405"/>
                  <a:pt x="131101" y="226211"/>
                </a:cubicBezTo>
                <a:cubicBezTo>
                  <a:pt x="131101" y="226211"/>
                  <a:pt x="131101" y="226211"/>
                  <a:pt x="141694" y="201405"/>
                </a:cubicBezTo>
                <a:cubicBezTo>
                  <a:pt x="141694" y="200099"/>
                  <a:pt x="143019" y="198793"/>
                  <a:pt x="144343" y="198793"/>
                </a:cubicBezTo>
                <a:cubicBezTo>
                  <a:pt x="153613" y="196182"/>
                  <a:pt x="162882" y="192265"/>
                  <a:pt x="170828" y="187043"/>
                </a:cubicBezTo>
                <a:cubicBezTo>
                  <a:pt x="172152" y="185737"/>
                  <a:pt x="172152" y="185737"/>
                  <a:pt x="173476" y="185737"/>
                </a:cubicBezTo>
                <a:cubicBezTo>
                  <a:pt x="174801" y="185737"/>
                  <a:pt x="174801" y="185737"/>
                  <a:pt x="176125" y="185737"/>
                </a:cubicBezTo>
                <a:cubicBezTo>
                  <a:pt x="192016" y="193571"/>
                  <a:pt x="227770" y="213155"/>
                  <a:pt x="237040" y="219683"/>
                </a:cubicBezTo>
                <a:cubicBezTo>
                  <a:pt x="252931" y="230128"/>
                  <a:pt x="259552" y="258851"/>
                  <a:pt x="263525" y="281047"/>
                </a:cubicBezTo>
                <a:cubicBezTo>
                  <a:pt x="263525" y="281047"/>
                  <a:pt x="263525" y="282352"/>
                  <a:pt x="263525" y="283658"/>
                </a:cubicBezTo>
                <a:cubicBezTo>
                  <a:pt x="262201" y="284963"/>
                  <a:pt x="246310" y="325437"/>
                  <a:pt x="131101" y="325437"/>
                </a:cubicBezTo>
                <a:cubicBezTo>
                  <a:pt x="17215" y="325437"/>
                  <a:pt x="1324" y="284963"/>
                  <a:pt x="0" y="283658"/>
                </a:cubicBezTo>
                <a:cubicBezTo>
                  <a:pt x="0" y="282352"/>
                  <a:pt x="0" y="281047"/>
                  <a:pt x="0" y="281047"/>
                </a:cubicBezTo>
                <a:cubicBezTo>
                  <a:pt x="1324" y="273213"/>
                  <a:pt x="9270" y="231434"/>
                  <a:pt x="26485" y="219683"/>
                </a:cubicBezTo>
                <a:cubicBezTo>
                  <a:pt x="35755" y="213155"/>
                  <a:pt x="72834" y="193571"/>
                  <a:pt x="87400" y="185737"/>
                </a:cubicBezTo>
                <a:close/>
                <a:moveTo>
                  <a:pt x="131108" y="25400"/>
                </a:moveTo>
                <a:cubicBezTo>
                  <a:pt x="159913" y="25400"/>
                  <a:pt x="178243" y="32025"/>
                  <a:pt x="186098" y="46600"/>
                </a:cubicBezTo>
                <a:cubicBezTo>
                  <a:pt x="191335" y="53225"/>
                  <a:pt x="193954" y="63825"/>
                  <a:pt x="195263" y="77075"/>
                </a:cubicBezTo>
                <a:cubicBezTo>
                  <a:pt x="192645" y="79725"/>
                  <a:pt x="191335" y="85025"/>
                  <a:pt x="191335" y="89000"/>
                </a:cubicBezTo>
                <a:cubicBezTo>
                  <a:pt x="191335" y="89000"/>
                  <a:pt x="191335" y="89000"/>
                  <a:pt x="191335" y="135375"/>
                </a:cubicBezTo>
                <a:cubicBezTo>
                  <a:pt x="191335" y="138025"/>
                  <a:pt x="191335" y="140675"/>
                  <a:pt x="192645" y="143325"/>
                </a:cubicBezTo>
                <a:cubicBezTo>
                  <a:pt x="184789" y="144650"/>
                  <a:pt x="174315" y="145975"/>
                  <a:pt x="157294" y="145975"/>
                </a:cubicBezTo>
                <a:cubicBezTo>
                  <a:pt x="155985" y="145975"/>
                  <a:pt x="154676" y="145975"/>
                  <a:pt x="153366" y="145975"/>
                </a:cubicBezTo>
                <a:cubicBezTo>
                  <a:pt x="150748" y="143325"/>
                  <a:pt x="145511" y="142000"/>
                  <a:pt x="141583" y="142000"/>
                </a:cubicBezTo>
                <a:cubicBezTo>
                  <a:pt x="141583" y="142000"/>
                  <a:pt x="141583" y="142000"/>
                  <a:pt x="128490" y="142000"/>
                </a:cubicBezTo>
                <a:cubicBezTo>
                  <a:pt x="118016" y="142000"/>
                  <a:pt x="110160" y="149950"/>
                  <a:pt x="110160" y="159225"/>
                </a:cubicBezTo>
                <a:cubicBezTo>
                  <a:pt x="110160" y="169825"/>
                  <a:pt x="118016" y="177775"/>
                  <a:pt x="128490" y="177775"/>
                </a:cubicBezTo>
                <a:cubicBezTo>
                  <a:pt x="128490" y="177775"/>
                  <a:pt x="128490" y="177775"/>
                  <a:pt x="141583" y="177775"/>
                </a:cubicBezTo>
                <a:cubicBezTo>
                  <a:pt x="145511" y="177775"/>
                  <a:pt x="149438" y="176450"/>
                  <a:pt x="152057" y="173800"/>
                </a:cubicBezTo>
                <a:cubicBezTo>
                  <a:pt x="153366" y="173800"/>
                  <a:pt x="154676" y="173800"/>
                  <a:pt x="157294" y="173800"/>
                </a:cubicBezTo>
                <a:cubicBezTo>
                  <a:pt x="162531" y="173800"/>
                  <a:pt x="169078" y="173800"/>
                  <a:pt x="174315" y="173800"/>
                </a:cubicBezTo>
                <a:cubicBezTo>
                  <a:pt x="159913" y="187050"/>
                  <a:pt x="141583" y="193675"/>
                  <a:pt x="131108" y="193675"/>
                </a:cubicBezTo>
                <a:cubicBezTo>
                  <a:pt x="115397" y="193675"/>
                  <a:pt x="83974" y="179100"/>
                  <a:pt x="69572" y="145975"/>
                </a:cubicBezTo>
                <a:cubicBezTo>
                  <a:pt x="70882" y="143325"/>
                  <a:pt x="72191" y="139350"/>
                  <a:pt x="72191" y="135375"/>
                </a:cubicBezTo>
                <a:cubicBezTo>
                  <a:pt x="72191" y="135375"/>
                  <a:pt x="72191" y="135375"/>
                  <a:pt x="72191" y="89000"/>
                </a:cubicBezTo>
                <a:cubicBezTo>
                  <a:pt x="72191" y="85025"/>
                  <a:pt x="70882" y="79725"/>
                  <a:pt x="68263" y="75750"/>
                </a:cubicBezTo>
                <a:cubicBezTo>
                  <a:pt x="69572" y="59850"/>
                  <a:pt x="74810" y="47925"/>
                  <a:pt x="81356" y="39975"/>
                </a:cubicBezTo>
                <a:cubicBezTo>
                  <a:pt x="91830" y="29375"/>
                  <a:pt x="107541" y="25400"/>
                  <a:pt x="131108" y="25400"/>
                </a:cubicBezTo>
                <a:close/>
                <a:moveTo>
                  <a:pt x="212887" y="0"/>
                </a:moveTo>
                <a:cubicBezTo>
                  <a:pt x="281446" y="0"/>
                  <a:pt x="338138" y="43197"/>
                  <a:pt x="338138" y="95557"/>
                </a:cubicBezTo>
                <a:cubicBezTo>
                  <a:pt x="338138" y="117810"/>
                  <a:pt x="328909" y="137445"/>
                  <a:pt x="311769" y="154462"/>
                </a:cubicBezTo>
                <a:cubicBezTo>
                  <a:pt x="311769" y="154462"/>
                  <a:pt x="311769" y="154462"/>
                  <a:pt x="302540" y="215984"/>
                </a:cubicBezTo>
                <a:cubicBezTo>
                  <a:pt x="302540" y="219911"/>
                  <a:pt x="301222" y="221220"/>
                  <a:pt x="298585" y="222529"/>
                </a:cubicBezTo>
                <a:cubicBezTo>
                  <a:pt x="297267" y="222529"/>
                  <a:pt x="295948" y="223838"/>
                  <a:pt x="294630" y="223838"/>
                </a:cubicBezTo>
                <a:cubicBezTo>
                  <a:pt x="293311" y="223838"/>
                  <a:pt x="291993" y="222529"/>
                  <a:pt x="290675" y="222529"/>
                </a:cubicBezTo>
                <a:cubicBezTo>
                  <a:pt x="290675" y="222529"/>
                  <a:pt x="290675" y="222529"/>
                  <a:pt x="241893" y="188495"/>
                </a:cubicBezTo>
                <a:cubicBezTo>
                  <a:pt x="232664" y="191113"/>
                  <a:pt x="223435" y="191113"/>
                  <a:pt x="212887" y="191113"/>
                </a:cubicBezTo>
                <a:cubicBezTo>
                  <a:pt x="210250" y="191113"/>
                  <a:pt x="207613" y="191113"/>
                  <a:pt x="206295" y="191113"/>
                </a:cubicBezTo>
                <a:cubicBezTo>
                  <a:pt x="198384" y="187186"/>
                  <a:pt x="190474" y="183259"/>
                  <a:pt x="182563" y="179332"/>
                </a:cubicBezTo>
                <a:cubicBezTo>
                  <a:pt x="182563" y="179332"/>
                  <a:pt x="182563" y="179332"/>
                  <a:pt x="189155" y="172787"/>
                </a:cubicBezTo>
                <a:cubicBezTo>
                  <a:pt x="190474" y="172787"/>
                  <a:pt x="190474" y="172787"/>
                  <a:pt x="191792" y="172787"/>
                </a:cubicBezTo>
                <a:cubicBezTo>
                  <a:pt x="198384" y="174096"/>
                  <a:pt x="204976" y="174096"/>
                  <a:pt x="212887" y="174096"/>
                </a:cubicBezTo>
                <a:cubicBezTo>
                  <a:pt x="222116" y="174096"/>
                  <a:pt x="230027" y="172787"/>
                  <a:pt x="239256" y="171478"/>
                </a:cubicBezTo>
                <a:cubicBezTo>
                  <a:pt x="239256" y="171478"/>
                  <a:pt x="239256" y="171478"/>
                  <a:pt x="245848" y="170169"/>
                </a:cubicBezTo>
                <a:cubicBezTo>
                  <a:pt x="245848" y="170169"/>
                  <a:pt x="245848" y="170169"/>
                  <a:pt x="252440" y="174096"/>
                </a:cubicBezTo>
                <a:cubicBezTo>
                  <a:pt x="252440" y="174096"/>
                  <a:pt x="252440" y="174096"/>
                  <a:pt x="288038" y="198967"/>
                </a:cubicBezTo>
                <a:cubicBezTo>
                  <a:pt x="288038" y="198967"/>
                  <a:pt x="288038" y="198967"/>
                  <a:pt x="294630" y="151844"/>
                </a:cubicBezTo>
                <a:cubicBezTo>
                  <a:pt x="294630" y="151844"/>
                  <a:pt x="294630" y="151844"/>
                  <a:pt x="295948" y="145299"/>
                </a:cubicBezTo>
                <a:cubicBezTo>
                  <a:pt x="295948" y="145299"/>
                  <a:pt x="295948" y="145299"/>
                  <a:pt x="299904" y="141372"/>
                </a:cubicBezTo>
                <a:cubicBezTo>
                  <a:pt x="313088" y="128282"/>
                  <a:pt x="319680" y="112574"/>
                  <a:pt x="319680" y="95557"/>
                </a:cubicBezTo>
                <a:cubicBezTo>
                  <a:pt x="319680" y="75922"/>
                  <a:pt x="309133" y="56287"/>
                  <a:pt x="290675" y="41888"/>
                </a:cubicBezTo>
                <a:cubicBezTo>
                  <a:pt x="269580" y="26180"/>
                  <a:pt x="241893" y="17017"/>
                  <a:pt x="212887" y="17017"/>
                </a:cubicBezTo>
                <a:cubicBezTo>
                  <a:pt x="210250" y="17017"/>
                  <a:pt x="207613" y="18326"/>
                  <a:pt x="204976" y="18326"/>
                </a:cubicBezTo>
                <a:cubicBezTo>
                  <a:pt x="199703" y="11781"/>
                  <a:pt x="191792" y="6545"/>
                  <a:pt x="183882" y="2618"/>
                </a:cubicBezTo>
                <a:cubicBezTo>
                  <a:pt x="193111" y="1309"/>
                  <a:pt x="202340" y="0"/>
                  <a:pt x="212887" y="0"/>
                </a:cubicBezTo>
                <a:close/>
                <a:moveTo>
                  <a:pt x="131102" y="0"/>
                </a:moveTo>
                <a:cubicBezTo>
                  <a:pt x="169419" y="0"/>
                  <a:pt x="194523" y="10600"/>
                  <a:pt x="207736" y="33125"/>
                </a:cubicBezTo>
                <a:cubicBezTo>
                  <a:pt x="215663" y="46375"/>
                  <a:pt x="219627" y="60950"/>
                  <a:pt x="220949" y="78175"/>
                </a:cubicBezTo>
                <a:cubicBezTo>
                  <a:pt x="220949" y="78175"/>
                  <a:pt x="220949" y="78175"/>
                  <a:pt x="227555" y="78175"/>
                </a:cubicBezTo>
                <a:cubicBezTo>
                  <a:pt x="232840" y="78175"/>
                  <a:pt x="238125" y="83475"/>
                  <a:pt x="238125" y="88775"/>
                </a:cubicBezTo>
                <a:cubicBezTo>
                  <a:pt x="238125" y="88775"/>
                  <a:pt x="238125" y="88775"/>
                  <a:pt x="238125" y="135150"/>
                </a:cubicBezTo>
                <a:cubicBezTo>
                  <a:pt x="238125" y="141775"/>
                  <a:pt x="232840" y="145750"/>
                  <a:pt x="227555" y="145750"/>
                </a:cubicBezTo>
                <a:cubicBezTo>
                  <a:pt x="227555" y="145750"/>
                  <a:pt x="227555" y="145750"/>
                  <a:pt x="222270" y="145750"/>
                </a:cubicBezTo>
                <a:cubicBezTo>
                  <a:pt x="222270" y="147075"/>
                  <a:pt x="220949" y="147075"/>
                  <a:pt x="220949" y="147075"/>
                </a:cubicBezTo>
                <a:cubicBezTo>
                  <a:pt x="213021" y="159000"/>
                  <a:pt x="190559" y="165625"/>
                  <a:pt x="157527" y="165625"/>
                </a:cubicBezTo>
                <a:cubicBezTo>
                  <a:pt x="154885" y="165625"/>
                  <a:pt x="150921" y="165625"/>
                  <a:pt x="148279" y="164300"/>
                </a:cubicBezTo>
                <a:cubicBezTo>
                  <a:pt x="146957" y="166950"/>
                  <a:pt x="144315" y="168275"/>
                  <a:pt x="141672" y="168275"/>
                </a:cubicBezTo>
                <a:cubicBezTo>
                  <a:pt x="141672" y="168275"/>
                  <a:pt x="141672" y="168275"/>
                  <a:pt x="128459" y="168275"/>
                </a:cubicBezTo>
                <a:cubicBezTo>
                  <a:pt x="123174" y="168275"/>
                  <a:pt x="119211" y="164300"/>
                  <a:pt x="119211" y="159000"/>
                </a:cubicBezTo>
                <a:cubicBezTo>
                  <a:pt x="119211" y="153700"/>
                  <a:pt x="123174" y="149725"/>
                  <a:pt x="128459" y="149725"/>
                </a:cubicBezTo>
                <a:cubicBezTo>
                  <a:pt x="128459" y="149725"/>
                  <a:pt x="128459" y="149725"/>
                  <a:pt x="141672" y="149725"/>
                </a:cubicBezTo>
                <a:cubicBezTo>
                  <a:pt x="144315" y="149725"/>
                  <a:pt x="148279" y="152375"/>
                  <a:pt x="149600" y="155025"/>
                </a:cubicBezTo>
                <a:cubicBezTo>
                  <a:pt x="152242" y="155025"/>
                  <a:pt x="154885" y="155025"/>
                  <a:pt x="157527" y="155025"/>
                </a:cubicBezTo>
                <a:cubicBezTo>
                  <a:pt x="186595" y="155025"/>
                  <a:pt x="201129" y="151050"/>
                  <a:pt x="209057" y="145750"/>
                </a:cubicBezTo>
                <a:cubicBezTo>
                  <a:pt x="203772" y="144425"/>
                  <a:pt x="199808" y="140450"/>
                  <a:pt x="199808" y="135150"/>
                </a:cubicBezTo>
                <a:cubicBezTo>
                  <a:pt x="199808" y="135150"/>
                  <a:pt x="199808" y="135150"/>
                  <a:pt x="199808" y="88775"/>
                </a:cubicBezTo>
                <a:cubicBezTo>
                  <a:pt x="199808" y="84800"/>
                  <a:pt x="202451" y="82150"/>
                  <a:pt x="205093" y="79500"/>
                </a:cubicBezTo>
                <a:cubicBezTo>
                  <a:pt x="203772" y="64925"/>
                  <a:pt x="201129" y="51675"/>
                  <a:pt x="194523" y="42400"/>
                </a:cubicBezTo>
                <a:cubicBezTo>
                  <a:pt x="183953" y="23850"/>
                  <a:pt x="164134" y="15900"/>
                  <a:pt x="131102" y="15900"/>
                </a:cubicBezTo>
                <a:cubicBezTo>
                  <a:pt x="75609" y="15900"/>
                  <a:pt x="61074" y="42400"/>
                  <a:pt x="57110" y="79500"/>
                </a:cubicBezTo>
                <a:cubicBezTo>
                  <a:pt x="61074" y="82150"/>
                  <a:pt x="63717" y="84800"/>
                  <a:pt x="63717" y="88775"/>
                </a:cubicBezTo>
                <a:cubicBezTo>
                  <a:pt x="63717" y="88775"/>
                  <a:pt x="63717" y="88775"/>
                  <a:pt x="63717" y="135150"/>
                </a:cubicBezTo>
                <a:cubicBezTo>
                  <a:pt x="63717" y="141775"/>
                  <a:pt x="58432" y="145750"/>
                  <a:pt x="51825" y="145750"/>
                </a:cubicBezTo>
                <a:cubicBezTo>
                  <a:pt x="51825" y="145750"/>
                  <a:pt x="51825" y="145750"/>
                  <a:pt x="35970" y="145750"/>
                </a:cubicBezTo>
                <a:cubicBezTo>
                  <a:pt x="30685" y="145750"/>
                  <a:pt x="25400" y="141775"/>
                  <a:pt x="25400" y="135150"/>
                </a:cubicBezTo>
                <a:cubicBezTo>
                  <a:pt x="25400" y="135150"/>
                  <a:pt x="25400" y="135150"/>
                  <a:pt x="25400" y="88775"/>
                </a:cubicBezTo>
                <a:cubicBezTo>
                  <a:pt x="25400" y="83475"/>
                  <a:pt x="30685" y="78175"/>
                  <a:pt x="35970" y="78175"/>
                </a:cubicBezTo>
                <a:cubicBezTo>
                  <a:pt x="35970" y="78175"/>
                  <a:pt x="35970" y="78175"/>
                  <a:pt x="42576" y="78175"/>
                </a:cubicBezTo>
                <a:cubicBezTo>
                  <a:pt x="43898" y="60950"/>
                  <a:pt x="47862" y="46375"/>
                  <a:pt x="55789" y="33125"/>
                </a:cubicBezTo>
                <a:cubicBezTo>
                  <a:pt x="69002" y="10600"/>
                  <a:pt x="94106" y="0"/>
                  <a:pt x="131102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40000"/>
              </a:lnSpc>
            </a:pPr>
            <a:endParaRPr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2F95421-C3CA-A1F4-2BC4-8847394BE817}"/>
              </a:ext>
            </a:extLst>
          </p:cNvPr>
          <p:cNvSpPr/>
          <p:nvPr/>
        </p:nvSpPr>
        <p:spPr>
          <a:xfrm>
            <a:off x="2988305" y="2280353"/>
            <a:ext cx="3060000" cy="306000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639DB1A-923F-9F1D-C97A-9E1068343C13}"/>
              </a:ext>
            </a:extLst>
          </p:cNvPr>
          <p:cNvGrpSpPr/>
          <p:nvPr/>
        </p:nvGrpSpPr>
        <p:grpSpPr>
          <a:xfrm>
            <a:off x="1964504" y="1643806"/>
            <a:ext cx="8262992" cy="4276240"/>
            <a:chOff x="1964504" y="1290880"/>
            <a:chExt cx="8262992" cy="4276240"/>
          </a:xfrm>
          <a:solidFill>
            <a:srgbClr val="FFFFFF">
              <a:lumMod val="75000"/>
            </a:srgbClr>
          </a:solidFill>
        </p:grpSpPr>
        <p:sp>
          <p:nvSpPr>
            <p:cNvPr id="7" name="半闭框 6">
              <a:extLst>
                <a:ext uri="{FF2B5EF4-FFF2-40B4-BE49-F238E27FC236}">
                  <a16:creationId xmlns:a16="http://schemas.microsoft.com/office/drawing/2014/main" id="{BDC8C962-9E4C-203E-1015-A79DD549310E}"/>
                </a:ext>
              </a:extLst>
            </p:cNvPr>
            <p:cNvSpPr/>
            <p:nvPr/>
          </p:nvSpPr>
          <p:spPr>
            <a:xfrm>
              <a:off x="1964504" y="1290880"/>
              <a:ext cx="430154" cy="430154"/>
            </a:xfrm>
            <a:prstGeom prst="halfFrame">
              <a:avLst>
                <a:gd name="adj1" fmla="val 10000"/>
                <a:gd name="adj2" fmla="val 1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半闭框 7">
              <a:extLst>
                <a:ext uri="{FF2B5EF4-FFF2-40B4-BE49-F238E27FC236}">
                  <a16:creationId xmlns:a16="http://schemas.microsoft.com/office/drawing/2014/main" id="{9B14AF97-80BB-B1CF-6C15-BA3B797F3CDC}"/>
                </a:ext>
              </a:extLst>
            </p:cNvPr>
            <p:cNvSpPr/>
            <p:nvPr/>
          </p:nvSpPr>
          <p:spPr>
            <a:xfrm flipH="1">
              <a:off x="9797342" y="1290880"/>
              <a:ext cx="430154" cy="430154"/>
            </a:xfrm>
            <a:prstGeom prst="halfFrame">
              <a:avLst>
                <a:gd name="adj1" fmla="val 10000"/>
                <a:gd name="adj2" fmla="val 1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半闭框 8">
              <a:extLst>
                <a:ext uri="{FF2B5EF4-FFF2-40B4-BE49-F238E27FC236}">
                  <a16:creationId xmlns:a16="http://schemas.microsoft.com/office/drawing/2014/main" id="{B2C3C173-9632-0049-7D56-0E509B33B70C}"/>
                </a:ext>
              </a:extLst>
            </p:cNvPr>
            <p:cNvSpPr/>
            <p:nvPr/>
          </p:nvSpPr>
          <p:spPr>
            <a:xfrm flipV="1">
              <a:off x="1964504" y="5136966"/>
              <a:ext cx="430154" cy="430154"/>
            </a:xfrm>
            <a:prstGeom prst="halfFrame">
              <a:avLst>
                <a:gd name="adj1" fmla="val 10000"/>
                <a:gd name="adj2" fmla="val 1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半闭框 9">
              <a:extLst>
                <a:ext uri="{FF2B5EF4-FFF2-40B4-BE49-F238E27FC236}">
                  <a16:creationId xmlns:a16="http://schemas.microsoft.com/office/drawing/2014/main" id="{7371A379-7DFD-C092-C881-2DBF9AB9D131}"/>
                </a:ext>
              </a:extLst>
            </p:cNvPr>
            <p:cNvSpPr/>
            <p:nvPr/>
          </p:nvSpPr>
          <p:spPr>
            <a:xfrm flipH="1" flipV="1">
              <a:off x="9797342" y="5136966"/>
              <a:ext cx="430154" cy="430154"/>
            </a:xfrm>
            <a:prstGeom prst="halfFrame">
              <a:avLst>
                <a:gd name="adj1" fmla="val 10000"/>
                <a:gd name="adj2" fmla="val 1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矩形 3">
            <a:extLst>
              <a:ext uri="{FF2B5EF4-FFF2-40B4-BE49-F238E27FC236}">
                <a16:creationId xmlns:a16="http://schemas.microsoft.com/office/drawing/2014/main" id="{1963E1B5-2A38-7479-DF5D-FF1D33FC1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350" y="2389114"/>
            <a:ext cx="2225328" cy="43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defTabSz="914332"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Situation</a:t>
            </a:r>
            <a:endParaRPr lang="zh-CN" altLang="en-US" sz="2200" b="1" dirty="0">
              <a:solidFill>
                <a:srgbClr val="1F1F1F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47">
            <a:extLst>
              <a:ext uri="{FF2B5EF4-FFF2-40B4-BE49-F238E27FC236}">
                <a16:creationId xmlns:a16="http://schemas.microsoft.com/office/drawing/2014/main" id="{91F8F22D-0CF2-3472-86FE-D137F2170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595" y="3104238"/>
            <a:ext cx="3559600" cy="13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2000" dirty="0"/>
              <a:t>公司提出数据年维护服务，紧跟公司战略目标，通过数据库体检的方式，发现商机，促成数据库年维服务。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">
            <a:extLst>
              <a:ext uri="{FF2B5EF4-FFF2-40B4-BE49-F238E27FC236}">
                <a16:creationId xmlns:a16="http://schemas.microsoft.com/office/drawing/2014/main" id="{BA238000-AC29-3CCA-B291-CF45635EF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" y="761365"/>
            <a:ext cx="742950" cy="7429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E6235C-9AC0-B5AB-992A-DC0C65087A2D}"/>
              </a:ext>
            </a:extLst>
          </p:cNvPr>
          <p:cNvSpPr txBox="1"/>
          <p:nvPr/>
        </p:nvSpPr>
        <p:spPr>
          <a:xfrm>
            <a:off x="1611629" y="902970"/>
            <a:ext cx="4599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工作呈现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共通能力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行动和结果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294AEBF-A402-B406-2D33-AA77E48832D6}"/>
              </a:ext>
            </a:extLst>
          </p:cNvPr>
          <p:cNvSpPr/>
          <p:nvPr/>
        </p:nvSpPr>
        <p:spPr>
          <a:xfrm>
            <a:off x="1002030" y="903605"/>
            <a:ext cx="476885" cy="459740"/>
          </a:xfrm>
          <a:custGeom>
            <a:avLst/>
            <a:gdLst>
              <a:gd name="connsiteX0" fmla="*/ 87400 w 338138"/>
              <a:gd name="connsiteY0" fmla="*/ 185737 h 325437"/>
              <a:gd name="connsiteX1" fmla="*/ 90049 w 338138"/>
              <a:gd name="connsiteY1" fmla="*/ 185737 h 325437"/>
              <a:gd name="connsiteX2" fmla="*/ 92697 w 338138"/>
              <a:gd name="connsiteY2" fmla="*/ 187043 h 325437"/>
              <a:gd name="connsiteX3" fmla="*/ 119182 w 338138"/>
              <a:gd name="connsiteY3" fmla="*/ 198793 h 325437"/>
              <a:gd name="connsiteX4" fmla="*/ 121831 w 338138"/>
              <a:gd name="connsiteY4" fmla="*/ 201405 h 325437"/>
              <a:gd name="connsiteX5" fmla="*/ 131101 w 338138"/>
              <a:gd name="connsiteY5" fmla="*/ 226211 h 325437"/>
              <a:gd name="connsiteX6" fmla="*/ 141694 w 338138"/>
              <a:gd name="connsiteY6" fmla="*/ 201405 h 325437"/>
              <a:gd name="connsiteX7" fmla="*/ 144343 w 338138"/>
              <a:gd name="connsiteY7" fmla="*/ 198793 h 325437"/>
              <a:gd name="connsiteX8" fmla="*/ 170828 w 338138"/>
              <a:gd name="connsiteY8" fmla="*/ 187043 h 325437"/>
              <a:gd name="connsiteX9" fmla="*/ 173476 w 338138"/>
              <a:gd name="connsiteY9" fmla="*/ 185737 h 325437"/>
              <a:gd name="connsiteX10" fmla="*/ 176125 w 338138"/>
              <a:gd name="connsiteY10" fmla="*/ 185737 h 325437"/>
              <a:gd name="connsiteX11" fmla="*/ 237040 w 338138"/>
              <a:gd name="connsiteY11" fmla="*/ 219683 h 325437"/>
              <a:gd name="connsiteX12" fmla="*/ 263525 w 338138"/>
              <a:gd name="connsiteY12" fmla="*/ 281047 h 325437"/>
              <a:gd name="connsiteX13" fmla="*/ 263525 w 338138"/>
              <a:gd name="connsiteY13" fmla="*/ 283658 h 325437"/>
              <a:gd name="connsiteX14" fmla="*/ 131101 w 338138"/>
              <a:gd name="connsiteY14" fmla="*/ 325437 h 325437"/>
              <a:gd name="connsiteX15" fmla="*/ 0 w 338138"/>
              <a:gd name="connsiteY15" fmla="*/ 283658 h 325437"/>
              <a:gd name="connsiteX16" fmla="*/ 0 w 338138"/>
              <a:gd name="connsiteY16" fmla="*/ 281047 h 325437"/>
              <a:gd name="connsiteX17" fmla="*/ 26485 w 338138"/>
              <a:gd name="connsiteY17" fmla="*/ 219683 h 325437"/>
              <a:gd name="connsiteX18" fmla="*/ 87400 w 338138"/>
              <a:gd name="connsiteY18" fmla="*/ 185737 h 325437"/>
              <a:gd name="connsiteX19" fmla="*/ 131108 w 338138"/>
              <a:gd name="connsiteY19" fmla="*/ 25400 h 325437"/>
              <a:gd name="connsiteX20" fmla="*/ 186098 w 338138"/>
              <a:gd name="connsiteY20" fmla="*/ 46600 h 325437"/>
              <a:gd name="connsiteX21" fmla="*/ 195263 w 338138"/>
              <a:gd name="connsiteY21" fmla="*/ 77075 h 325437"/>
              <a:gd name="connsiteX22" fmla="*/ 191335 w 338138"/>
              <a:gd name="connsiteY22" fmla="*/ 89000 h 325437"/>
              <a:gd name="connsiteX23" fmla="*/ 191335 w 338138"/>
              <a:gd name="connsiteY23" fmla="*/ 135375 h 325437"/>
              <a:gd name="connsiteX24" fmla="*/ 192645 w 338138"/>
              <a:gd name="connsiteY24" fmla="*/ 143325 h 325437"/>
              <a:gd name="connsiteX25" fmla="*/ 157294 w 338138"/>
              <a:gd name="connsiteY25" fmla="*/ 145975 h 325437"/>
              <a:gd name="connsiteX26" fmla="*/ 153366 w 338138"/>
              <a:gd name="connsiteY26" fmla="*/ 145975 h 325437"/>
              <a:gd name="connsiteX27" fmla="*/ 141583 w 338138"/>
              <a:gd name="connsiteY27" fmla="*/ 142000 h 325437"/>
              <a:gd name="connsiteX28" fmla="*/ 128490 w 338138"/>
              <a:gd name="connsiteY28" fmla="*/ 142000 h 325437"/>
              <a:gd name="connsiteX29" fmla="*/ 110160 w 338138"/>
              <a:gd name="connsiteY29" fmla="*/ 159225 h 325437"/>
              <a:gd name="connsiteX30" fmla="*/ 128490 w 338138"/>
              <a:gd name="connsiteY30" fmla="*/ 177775 h 325437"/>
              <a:gd name="connsiteX31" fmla="*/ 141583 w 338138"/>
              <a:gd name="connsiteY31" fmla="*/ 177775 h 325437"/>
              <a:gd name="connsiteX32" fmla="*/ 152057 w 338138"/>
              <a:gd name="connsiteY32" fmla="*/ 173800 h 325437"/>
              <a:gd name="connsiteX33" fmla="*/ 157294 w 338138"/>
              <a:gd name="connsiteY33" fmla="*/ 173800 h 325437"/>
              <a:gd name="connsiteX34" fmla="*/ 174315 w 338138"/>
              <a:gd name="connsiteY34" fmla="*/ 173800 h 325437"/>
              <a:gd name="connsiteX35" fmla="*/ 131108 w 338138"/>
              <a:gd name="connsiteY35" fmla="*/ 193675 h 325437"/>
              <a:gd name="connsiteX36" fmla="*/ 69572 w 338138"/>
              <a:gd name="connsiteY36" fmla="*/ 145975 h 325437"/>
              <a:gd name="connsiteX37" fmla="*/ 72191 w 338138"/>
              <a:gd name="connsiteY37" fmla="*/ 135375 h 325437"/>
              <a:gd name="connsiteX38" fmla="*/ 72191 w 338138"/>
              <a:gd name="connsiteY38" fmla="*/ 89000 h 325437"/>
              <a:gd name="connsiteX39" fmla="*/ 68263 w 338138"/>
              <a:gd name="connsiteY39" fmla="*/ 75750 h 325437"/>
              <a:gd name="connsiteX40" fmla="*/ 81356 w 338138"/>
              <a:gd name="connsiteY40" fmla="*/ 39975 h 325437"/>
              <a:gd name="connsiteX41" fmla="*/ 131108 w 338138"/>
              <a:gd name="connsiteY41" fmla="*/ 25400 h 325437"/>
              <a:gd name="connsiteX42" fmla="*/ 212887 w 338138"/>
              <a:gd name="connsiteY42" fmla="*/ 0 h 325437"/>
              <a:gd name="connsiteX43" fmla="*/ 338138 w 338138"/>
              <a:gd name="connsiteY43" fmla="*/ 95557 h 325437"/>
              <a:gd name="connsiteX44" fmla="*/ 311769 w 338138"/>
              <a:gd name="connsiteY44" fmla="*/ 154462 h 325437"/>
              <a:gd name="connsiteX45" fmla="*/ 302540 w 338138"/>
              <a:gd name="connsiteY45" fmla="*/ 215984 h 325437"/>
              <a:gd name="connsiteX46" fmla="*/ 298585 w 338138"/>
              <a:gd name="connsiteY46" fmla="*/ 222529 h 325437"/>
              <a:gd name="connsiteX47" fmla="*/ 294630 w 338138"/>
              <a:gd name="connsiteY47" fmla="*/ 223838 h 325437"/>
              <a:gd name="connsiteX48" fmla="*/ 290675 w 338138"/>
              <a:gd name="connsiteY48" fmla="*/ 222529 h 325437"/>
              <a:gd name="connsiteX49" fmla="*/ 241893 w 338138"/>
              <a:gd name="connsiteY49" fmla="*/ 188495 h 325437"/>
              <a:gd name="connsiteX50" fmla="*/ 212887 w 338138"/>
              <a:gd name="connsiteY50" fmla="*/ 191113 h 325437"/>
              <a:gd name="connsiteX51" fmla="*/ 206295 w 338138"/>
              <a:gd name="connsiteY51" fmla="*/ 191113 h 325437"/>
              <a:gd name="connsiteX52" fmla="*/ 182563 w 338138"/>
              <a:gd name="connsiteY52" fmla="*/ 179332 h 325437"/>
              <a:gd name="connsiteX53" fmla="*/ 189155 w 338138"/>
              <a:gd name="connsiteY53" fmla="*/ 172787 h 325437"/>
              <a:gd name="connsiteX54" fmla="*/ 191792 w 338138"/>
              <a:gd name="connsiteY54" fmla="*/ 172787 h 325437"/>
              <a:gd name="connsiteX55" fmla="*/ 212887 w 338138"/>
              <a:gd name="connsiteY55" fmla="*/ 174096 h 325437"/>
              <a:gd name="connsiteX56" fmla="*/ 239256 w 338138"/>
              <a:gd name="connsiteY56" fmla="*/ 171478 h 325437"/>
              <a:gd name="connsiteX57" fmla="*/ 245848 w 338138"/>
              <a:gd name="connsiteY57" fmla="*/ 170169 h 325437"/>
              <a:gd name="connsiteX58" fmla="*/ 252440 w 338138"/>
              <a:gd name="connsiteY58" fmla="*/ 174096 h 325437"/>
              <a:gd name="connsiteX59" fmla="*/ 288038 w 338138"/>
              <a:gd name="connsiteY59" fmla="*/ 198967 h 325437"/>
              <a:gd name="connsiteX60" fmla="*/ 294630 w 338138"/>
              <a:gd name="connsiteY60" fmla="*/ 151844 h 325437"/>
              <a:gd name="connsiteX61" fmla="*/ 295948 w 338138"/>
              <a:gd name="connsiteY61" fmla="*/ 145299 h 325437"/>
              <a:gd name="connsiteX62" fmla="*/ 299904 w 338138"/>
              <a:gd name="connsiteY62" fmla="*/ 141372 h 325437"/>
              <a:gd name="connsiteX63" fmla="*/ 319680 w 338138"/>
              <a:gd name="connsiteY63" fmla="*/ 95557 h 325437"/>
              <a:gd name="connsiteX64" fmla="*/ 290675 w 338138"/>
              <a:gd name="connsiteY64" fmla="*/ 41888 h 325437"/>
              <a:gd name="connsiteX65" fmla="*/ 212887 w 338138"/>
              <a:gd name="connsiteY65" fmla="*/ 17017 h 325437"/>
              <a:gd name="connsiteX66" fmla="*/ 204976 w 338138"/>
              <a:gd name="connsiteY66" fmla="*/ 18326 h 325437"/>
              <a:gd name="connsiteX67" fmla="*/ 183882 w 338138"/>
              <a:gd name="connsiteY67" fmla="*/ 2618 h 325437"/>
              <a:gd name="connsiteX68" fmla="*/ 212887 w 338138"/>
              <a:gd name="connsiteY68" fmla="*/ 0 h 325437"/>
              <a:gd name="connsiteX69" fmla="*/ 131102 w 338138"/>
              <a:gd name="connsiteY69" fmla="*/ 0 h 325437"/>
              <a:gd name="connsiteX70" fmla="*/ 207736 w 338138"/>
              <a:gd name="connsiteY70" fmla="*/ 33125 h 325437"/>
              <a:gd name="connsiteX71" fmla="*/ 220949 w 338138"/>
              <a:gd name="connsiteY71" fmla="*/ 78175 h 325437"/>
              <a:gd name="connsiteX72" fmla="*/ 227555 w 338138"/>
              <a:gd name="connsiteY72" fmla="*/ 78175 h 325437"/>
              <a:gd name="connsiteX73" fmla="*/ 238125 w 338138"/>
              <a:gd name="connsiteY73" fmla="*/ 88775 h 325437"/>
              <a:gd name="connsiteX74" fmla="*/ 238125 w 338138"/>
              <a:gd name="connsiteY74" fmla="*/ 135150 h 325437"/>
              <a:gd name="connsiteX75" fmla="*/ 227555 w 338138"/>
              <a:gd name="connsiteY75" fmla="*/ 145750 h 325437"/>
              <a:gd name="connsiteX76" fmla="*/ 222270 w 338138"/>
              <a:gd name="connsiteY76" fmla="*/ 145750 h 325437"/>
              <a:gd name="connsiteX77" fmla="*/ 220949 w 338138"/>
              <a:gd name="connsiteY77" fmla="*/ 147075 h 325437"/>
              <a:gd name="connsiteX78" fmla="*/ 157527 w 338138"/>
              <a:gd name="connsiteY78" fmla="*/ 165625 h 325437"/>
              <a:gd name="connsiteX79" fmla="*/ 148279 w 338138"/>
              <a:gd name="connsiteY79" fmla="*/ 164300 h 325437"/>
              <a:gd name="connsiteX80" fmla="*/ 141672 w 338138"/>
              <a:gd name="connsiteY80" fmla="*/ 168275 h 325437"/>
              <a:gd name="connsiteX81" fmla="*/ 128459 w 338138"/>
              <a:gd name="connsiteY81" fmla="*/ 168275 h 325437"/>
              <a:gd name="connsiteX82" fmla="*/ 119211 w 338138"/>
              <a:gd name="connsiteY82" fmla="*/ 159000 h 325437"/>
              <a:gd name="connsiteX83" fmla="*/ 128459 w 338138"/>
              <a:gd name="connsiteY83" fmla="*/ 149725 h 325437"/>
              <a:gd name="connsiteX84" fmla="*/ 141672 w 338138"/>
              <a:gd name="connsiteY84" fmla="*/ 149725 h 325437"/>
              <a:gd name="connsiteX85" fmla="*/ 149600 w 338138"/>
              <a:gd name="connsiteY85" fmla="*/ 155025 h 325437"/>
              <a:gd name="connsiteX86" fmla="*/ 157527 w 338138"/>
              <a:gd name="connsiteY86" fmla="*/ 155025 h 325437"/>
              <a:gd name="connsiteX87" fmla="*/ 209057 w 338138"/>
              <a:gd name="connsiteY87" fmla="*/ 145750 h 325437"/>
              <a:gd name="connsiteX88" fmla="*/ 199808 w 338138"/>
              <a:gd name="connsiteY88" fmla="*/ 135150 h 325437"/>
              <a:gd name="connsiteX89" fmla="*/ 199808 w 338138"/>
              <a:gd name="connsiteY89" fmla="*/ 88775 h 325437"/>
              <a:gd name="connsiteX90" fmla="*/ 205093 w 338138"/>
              <a:gd name="connsiteY90" fmla="*/ 79500 h 325437"/>
              <a:gd name="connsiteX91" fmla="*/ 194523 w 338138"/>
              <a:gd name="connsiteY91" fmla="*/ 42400 h 325437"/>
              <a:gd name="connsiteX92" fmla="*/ 131102 w 338138"/>
              <a:gd name="connsiteY92" fmla="*/ 15900 h 325437"/>
              <a:gd name="connsiteX93" fmla="*/ 57110 w 338138"/>
              <a:gd name="connsiteY93" fmla="*/ 79500 h 325437"/>
              <a:gd name="connsiteX94" fmla="*/ 63717 w 338138"/>
              <a:gd name="connsiteY94" fmla="*/ 88775 h 325437"/>
              <a:gd name="connsiteX95" fmla="*/ 63717 w 338138"/>
              <a:gd name="connsiteY95" fmla="*/ 135150 h 325437"/>
              <a:gd name="connsiteX96" fmla="*/ 51825 w 338138"/>
              <a:gd name="connsiteY96" fmla="*/ 145750 h 325437"/>
              <a:gd name="connsiteX97" fmla="*/ 35970 w 338138"/>
              <a:gd name="connsiteY97" fmla="*/ 145750 h 325437"/>
              <a:gd name="connsiteX98" fmla="*/ 25400 w 338138"/>
              <a:gd name="connsiteY98" fmla="*/ 135150 h 325437"/>
              <a:gd name="connsiteX99" fmla="*/ 25400 w 338138"/>
              <a:gd name="connsiteY99" fmla="*/ 88775 h 325437"/>
              <a:gd name="connsiteX100" fmla="*/ 35970 w 338138"/>
              <a:gd name="connsiteY100" fmla="*/ 78175 h 325437"/>
              <a:gd name="connsiteX101" fmla="*/ 42576 w 338138"/>
              <a:gd name="connsiteY101" fmla="*/ 78175 h 325437"/>
              <a:gd name="connsiteX102" fmla="*/ 55789 w 338138"/>
              <a:gd name="connsiteY102" fmla="*/ 33125 h 325437"/>
              <a:gd name="connsiteX103" fmla="*/ 131102 w 338138"/>
              <a:gd name="connsiteY103" fmla="*/ 0 h 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38138" h="325437">
                <a:moveTo>
                  <a:pt x="87400" y="185737"/>
                </a:moveTo>
                <a:cubicBezTo>
                  <a:pt x="88725" y="185737"/>
                  <a:pt x="88725" y="185737"/>
                  <a:pt x="90049" y="185737"/>
                </a:cubicBezTo>
                <a:cubicBezTo>
                  <a:pt x="91373" y="185737"/>
                  <a:pt x="91373" y="185737"/>
                  <a:pt x="92697" y="187043"/>
                </a:cubicBezTo>
                <a:cubicBezTo>
                  <a:pt x="100643" y="192265"/>
                  <a:pt x="109913" y="196182"/>
                  <a:pt x="119182" y="198793"/>
                </a:cubicBezTo>
                <a:cubicBezTo>
                  <a:pt x="120507" y="198793"/>
                  <a:pt x="121831" y="200099"/>
                  <a:pt x="121831" y="201405"/>
                </a:cubicBezTo>
                <a:cubicBezTo>
                  <a:pt x="121831" y="201405"/>
                  <a:pt x="121831" y="201405"/>
                  <a:pt x="131101" y="226211"/>
                </a:cubicBezTo>
                <a:cubicBezTo>
                  <a:pt x="131101" y="226211"/>
                  <a:pt x="131101" y="226211"/>
                  <a:pt x="141694" y="201405"/>
                </a:cubicBezTo>
                <a:cubicBezTo>
                  <a:pt x="141694" y="200099"/>
                  <a:pt x="143019" y="198793"/>
                  <a:pt x="144343" y="198793"/>
                </a:cubicBezTo>
                <a:cubicBezTo>
                  <a:pt x="153613" y="196182"/>
                  <a:pt x="162882" y="192265"/>
                  <a:pt x="170828" y="187043"/>
                </a:cubicBezTo>
                <a:cubicBezTo>
                  <a:pt x="172152" y="185737"/>
                  <a:pt x="172152" y="185737"/>
                  <a:pt x="173476" y="185737"/>
                </a:cubicBezTo>
                <a:cubicBezTo>
                  <a:pt x="174801" y="185737"/>
                  <a:pt x="174801" y="185737"/>
                  <a:pt x="176125" y="185737"/>
                </a:cubicBezTo>
                <a:cubicBezTo>
                  <a:pt x="192016" y="193571"/>
                  <a:pt x="227770" y="213155"/>
                  <a:pt x="237040" y="219683"/>
                </a:cubicBezTo>
                <a:cubicBezTo>
                  <a:pt x="252931" y="230128"/>
                  <a:pt x="259552" y="258851"/>
                  <a:pt x="263525" y="281047"/>
                </a:cubicBezTo>
                <a:cubicBezTo>
                  <a:pt x="263525" y="281047"/>
                  <a:pt x="263525" y="282352"/>
                  <a:pt x="263525" y="283658"/>
                </a:cubicBezTo>
                <a:cubicBezTo>
                  <a:pt x="262201" y="284963"/>
                  <a:pt x="246310" y="325437"/>
                  <a:pt x="131101" y="325437"/>
                </a:cubicBezTo>
                <a:cubicBezTo>
                  <a:pt x="17215" y="325437"/>
                  <a:pt x="1324" y="284963"/>
                  <a:pt x="0" y="283658"/>
                </a:cubicBezTo>
                <a:cubicBezTo>
                  <a:pt x="0" y="282352"/>
                  <a:pt x="0" y="281047"/>
                  <a:pt x="0" y="281047"/>
                </a:cubicBezTo>
                <a:cubicBezTo>
                  <a:pt x="1324" y="273213"/>
                  <a:pt x="9270" y="231434"/>
                  <a:pt x="26485" y="219683"/>
                </a:cubicBezTo>
                <a:cubicBezTo>
                  <a:pt x="35755" y="213155"/>
                  <a:pt x="72834" y="193571"/>
                  <a:pt x="87400" y="185737"/>
                </a:cubicBezTo>
                <a:close/>
                <a:moveTo>
                  <a:pt x="131108" y="25400"/>
                </a:moveTo>
                <a:cubicBezTo>
                  <a:pt x="159913" y="25400"/>
                  <a:pt x="178243" y="32025"/>
                  <a:pt x="186098" y="46600"/>
                </a:cubicBezTo>
                <a:cubicBezTo>
                  <a:pt x="191335" y="53225"/>
                  <a:pt x="193954" y="63825"/>
                  <a:pt x="195263" y="77075"/>
                </a:cubicBezTo>
                <a:cubicBezTo>
                  <a:pt x="192645" y="79725"/>
                  <a:pt x="191335" y="85025"/>
                  <a:pt x="191335" y="89000"/>
                </a:cubicBezTo>
                <a:cubicBezTo>
                  <a:pt x="191335" y="89000"/>
                  <a:pt x="191335" y="89000"/>
                  <a:pt x="191335" y="135375"/>
                </a:cubicBezTo>
                <a:cubicBezTo>
                  <a:pt x="191335" y="138025"/>
                  <a:pt x="191335" y="140675"/>
                  <a:pt x="192645" y="143325"/>
                </a:cubicBezTo>
                <a:cubicBezTo>
                  <a:pt x="184789" y="144650"/>
                  <a:pt x="174315" y="145975"/>
                  <a:pt x="157294" y="145975"/>
                </a:cubicBezTo>
                <a:cubicBezTo>
                  <a:pt x="155985" y="145975"/>
                  <a:pt x="154676" y="145975"/>
                  <a:pt x="153366" y="145975"/>
                </a:cubicBezTo>
                <a:cubicBezTo>
                  <a:pt x="150748" y="143325"/>
                  <a:pt x="145511" y="142000"/>
                  <a:pt x="141583" y="142000"/>
                </a:cubicBezTo>
                <a:cubicBezTo>
                  <a:pt x="141583" y="142000"/>
                  <a:pt x="141583" y="142000"/>
                  <a:pt x="128490" y="142000"/>
                </a:cubicBezTo>
                <a:cubicBezTo>
                  <a:pt x="118016" y="142000"/>
                  <a:pt x="110160" y="149950"/>
                  <a:pt x="110160" y="159225"/>
                </a:cubicBezTo>
                <a:cubicBezTo>
                  <a:pt x="110160" y="169825"/>
                  <a:pt x="118016" y="177775"/>
                  <a:pt x="128490" y="177775"/>
                </a:cubicBezTo>
                <a:cubicBezTo>
                  <a:pt x="128490" y="177775"/>
                  <a:pt x="128490" y="177775"/>
                  <a:pt x="141583" y="177775"/>
                </a:cubicBezTo>
                <a:cubicBezTo>
                  <a:pt x="145511" y="177775"/>
                  <a:pt x="149438" y="176450"/>
                  <a:pt x="152057" y="173800"/>
                </a:cubicBezTo>
                <a:cubicBezTo>
                  <a:pt x="153366" y="173800"/>
                  <a:pt x="154676" y="173800"/>
                  <a:pt x="157294" y="173800"/>
                </a:cubicBezTo>
                <a:cubicBezTo>
                  <a:pt x="162531" y="173800"/>
                  <a:pt x="169078" y="173800"/>
                  <a:pt x="174315" y="173800"/>
                </a:cubicBezTo>
                <a:cubicBezTo>
                  <a:pt x="159913" y="187050"/>
                  <a:pt x="141583" y="193675"/>
                  <a:pt x="131108" y="193675"/>
                </a:cubicBezTo>
                <a:cubicBezTo>
                  <a:pt x="115397" y="193675"/>
                  <a:pt x="83974" y="179100"/>
                  <a:pt x="69572" y="145975"/>
                </a:cubicBezTo>
                <a:cubicBezTo>
                  <a:pt x="70882" y="143325"/>
                  <a:pt x="72191" y="139350"/>
                  <a:pt x="72191" y="135375"/>
                </a:cubicBezTo>
                <a:cubicBezTo>
                  <a:pt x="72191" y="135375"/>
                  <a:pt x="72191" y="135375"/>
                  <a:pt x="72191" y="89000"/>
                </a:cubicBezTo>
                <a:cubicBezTo>
                  <a:pt x="72191" y="85025"/>
                  <a:pt x="70882" y="79725"/>
                  <a:pt x="68263" y="75750"/>
                </a:cubicBezTo>
                <a:cubicBezTo>
                  <a:pt x="69572" y="59850"/>
                  <a:pt x="74810" y="47925"/>
                  <a:pt x="81356" y="39975"/>
                </a:cubicBezTo>
                <a:cubicBezTo>
                  <a:pt x="91830" y="29375"/>
                  <a:pt x="107541" y="25400"/>
                  <a:pt x="131108" y="25400"/>
                </a:cubicBezTo>
                <a:close/>
                <a:moveTo>
                  <a:pt x="212887" y="0"/>
                </a:moveTo>
                <a:cubicBezTo>
                  <a:pt x="281446" y="0"/>
                  <a:pt x="338138" y="43197"/>
                  <a:pt x="338138" y="95557"/>
                </a:cubicBezTo>
                <a:cubicBezTo>
                  <a:pt x="338138" y="117810"/>
                  <a:pt x="328909" y="137445"/>
                  <a:pt x="311769" y="154462"/>
                </a:cubicBezTo>
                <a:cubicBezTo>
                  <a:pt x="311769" y="154462"/>
                  <a:pt x="311769" y="154462"/>
                  <a:pt x="302540" y="215984"/>
                </a:cubicBezTo>
                <a:cubicBezTo>
                  <a:pt x="302540" y="219911"/>
                  <a:pt x="301222" y="221220"/>
                  <a:pt x="298585" y="222529"/>
                </a:cubicBezTo>
                <a:cubicBezTo>
                  <a:pt x="297267" y="222529"/>
                  <a:pt x="295948" y="223838"/>
                  <a:pt x="294630" y="223838"/>
                </a:cubicBezTo>
                <a:cubicBezTo>
                  <a:pt x="293311" y="223838"/>
                  <a:pt x="291993" y="222529"/>
                  <a:pt x="290675" y="222529"/>
                </a:cubicBezTo>
                <a:cubicBezTo>
                  <a:pt x="290675" y="222529"/>
                  <a:pt x="290675" y="222529"/>
                  <a:pt x="241893" y="188495"/>
                </a:cubicBezTo>
                <a:cubicBezTo>
                  <a:pt x="232664" y="191113"/>
                  <a:pt x="223435" y="191113"/>
                  <a:pt x="212887" y="191113"/>
                </a:cubicBezTo>
                <a:cubicBezTo>
                  <a:pt x="210250" y="191113"/>
                  <a:pt x="207613" y="191113"/>
                  <a:pt x="206295" y="191113"/>
                </a:cubicBezTo>
                <a:cubicBezTo>
                  <a:pt x="198384" y="187186"/>
                  <a:pt x="190474" y="183259"/>
                  <a:pt x="182563" y="179332"/>
                </a:cubicBezTo>
                <a:cubicBezTo>
                  <a:pt x="182563" y="179332"/>
                  <a:pt x="182563" y="179332"/>
                  <a:pt x="189155" y="172787"/>
                </a:cubicBezTo>
                <a:cubicBezTo>
                  <a:pt x="190474" y="172787"/>
                  <a:pt x="190474" y="172787"/>
                  <a:pt x="191792" y="172787"/>
                </a:cubicBezTo>
                <a:cubicBezTo>
                  <a:pt x="198384" y="174096"/>
                  <a:pt x="204976" y="174096"/>
                  <a:pt x="212887" y="174096"/>
                </a:cubicBezTo>
                <a:cubicBezTo>
                  <a:pt x="222116" y="174096"/>
                  <a:pt x="230027" y="172787"/>
                  <a:pt x="239256" y="171478"/>
                </a:cubicBezTo>
                <a:cubicBezTo>
                  <a:pt x="239256" y="171478"/>
                  <a:pt x="239256" y="171478"/>
                  <a:pt x="245848" y="170169"/>
                </a:cubicBezTo>
                <a:cubicBezTo>
                  <a:pt x="245848" y="170169"/>
                  <a:pt x="245848" y="170169"/>
                  <a:pt x="252440" y="174096"/>
                </a:cubicBezTo>
                <a:cubicBezTo>
                  <a:pt x="252440" y="174096"/>
                  <a:pt x="252440" y="174096"/>
                  <a:pt x="288038" y="198967"/>
                </a:cubicBezTo>
                <a:cubicBezTo>
                  <a:pt x="288038" y="198967"/>
                  <a:pt x="288038" y="198967"/>
                  <a:pt x="294630" y="151844"/>
                </a:cubicBezTo>
                <a:cubicBezTo>
                  <a:pt x="294630" y="151844"/>
                  <a:pt x="294630" y="151844"/>
                  <a:pt x="295948" y="145299"/>
                </a:cubicBezTo>
                <a:cubicBezTo>
                  <a:pt x="295948" y="145299"/>
                  <a:pt x="295948" y="145299"/>
                  <a:pt x="299904" y="141372"/>
                </a:cubicBezTo>
                <a:cubicBezTo>
                  <a:pt x="313088" y="128282"/>
                  <a:pt x="319680" y="112574"/>
                  <a:pt x="319680" y="95557"/>
                </a:cubicBezTo>
                <a:cubicBezTo>
                  <a:pt x="319680" y="75922"/>
                  <a:pt x="309133" y="56287"/>
                  <a:pt x="290675" y="41888"/>
                </a:cubicBezTo>
                <a:cubicBezTo>
                  <a:pt x="269580" y="26180"/>
                  <a:pt x="241893" y="17017"/>
                  <a:pt x="212887" y="17017"/>
                </a:cubicBezTo>
                <a:cubicBezTo>
                  <a:pt x="210250" y="17017"/>
                  <a:pt x="207613" y="18326"/>
                  <a:pt x="204976" y="18326"/>
                </a:cubicBezTo>
                <a:cubicBezTo>
                  <a:pt x="199703" y="11781"/>
                  <a:pt x="191792" y="6545"/>
                  <a:pt x="183882" y="2618"/>
                </a:cubicBezTo>
                <a:cubicBezTo>
                  <a:pt x="193111" y="1309"/>
                  <a:pt x="202340" y="0"/>
                  <a:pt x="212887" y="0"/>
                </a:cubicBezTo>
                <a:close/>
                <a:moveTo>
                  <a:pt x="131102" y="0"/>
                </a:moveTo>
                <a:cubicBezTo>
                  <a:pt x="169419" y="0"/>
                  <a:pt x="194523" y="10600"/>
                  <a:pt x="207736" y="33125"/>
                </a:cubicBezTo>
                <a:cubicBezTo>
                  <a:pt x="215663" y="46375"/>
                  <a:pt x="219627" y="60950"/>
                  <a:pt x="220949" y="78175"/>
                </a:cubicBezTo>
                <a:cubicBezTo>
                  <a:pt x="220949" y="78175"/>
                  <a:pt x="220949" y="78175"/>
                  <a:pt x="227555" y="78175"/>
                </a:cubicBezTo>
                <a:cubicBezTo>
                  <a:pt x="232840" y="78175"/>
                  <a:pt x="238125" y="83475"/>
                  <a:pt x="238125" y="88775"/>
                </a:cubicBezTo>
                <a:cubicBezTo>
                  <a:pt x="238125" y="88775"/>
                  <a:pt x="238125" y="88775"/>
                  <a:pt x="238125" y="135150"/>
                </a:cubicBezTo>
                <a:cubicBezTo>
                  <a:pt x="238125" y="141775"/>
                  <a:pt x="232840" y="145750"/>
                  <a:pt x="227555" y="145750"/>
                </a:cubicBezTo>
                <a:cubicBezTo>
                  <a:pt x="227555" y="145750"/>
                  <a:pt x="227555" y="145750"/>
                  <a:pt x="222270" y="145750"/>
                </a:cubicBezTo>
                <a:cubicBezTo>
                  <a:pt x="222270" y="147075"/>
                  <a:pt x="220949" y="147075"/>
                  <a:pt x="220949" y="147075"/>
                </a:cubicBezTo>
                <a:cubicBezTo>
                  <a:pt x="213021" y="159000"/>
                  <a:pt x="190559" y="165625"/>
                  <a:pt x="157527" y="165625"/>
                </a:cubicBezTo>
                <a:cubicBezTo>
                  <a:pt x="154885" y="165625"/>
                  <a:pt x="150921" y="165625"/>
                  <a:pt x="148279" y="164300"/>
                </a:cubicBezTo>
                <a:cubicBezTo>
                  <a:pt x="146957" y="166950"/>
                  <a:pt x="144315" y="168275"/>
                  <a:pt x="141672" y="168275"/>
                </a:cubicBezTo>
                <a:cubicBezTo>
                  <a:pt x="141672" y="168275"/>
                  <a:pt x="141672" y="168275"/>
                  <a:pt x="128459" y="168275"/>
                </a:cubicBezTo>
                <a:cubicBezTo>
                  <a:pt x="123174" y="168275"/>
                  <a:pt x="119211" y="164300"/>
                  <a:pt x="119211" y="159000"/>
                </a:cubicBezTo>
                <a:cubicBezTo>
                  <a:pt x="119211" y="153700"/>
                  <a:pt x="123174" y="149725"/>
                  <a:pt x="128459" y="149725"/>
                </a:cubicBezTo>
                <a:cubicBezTo>
                  <a:pt x="128459" y="149725"/>
                  <a:pt x="128459" y="149725"/>
                  <a:pt x="141672" y="149725"/>
                </a:cubicBezTo>
                <a:cubicBezTo>
                  <a:pt x="144315" y="149725"/>
                  <a:pt x="148279" y="152375"/>
                  <a:pt x="149600" y="155025"/>
                </a:cubicBezTo>
                <a:cubicBezTo>
                  <a:pt x="152242" y="155025"/>
                  <a:pt x="154885" y="155025"/>
                  <a:pt x="157527" y="155025"/>
                </a:cubicBezTo>
                <a:cubicBezTo>
                  <a:pt x="186595" y="155025"/>
                  <a:pt x="201129" y="151050"/>
                  <a:pt x="209057" y="145750"/>
                </a:cubicBezTo>
                <a:cubicBezTo>
                  <a:pt x="203772" y="144425"/>
                  <a:pt x="199808" y="140450"/>
                  <a:pt x="199808" y="135150"/>
                </a:cubicBezTo>
                <a:cubicBezTo>
                  <a:pt x="199808" y="135150"/>
                  <a:pt x="199808" y="135150"/>
                  <a:pt x="199808" y="88775"/>
                </a:cubicBezTo>
                <a:cubicBezTo>
                  <a:pt x="199808" y="84800"/>
                  <a:pt x="202451" y="82150"/>
                  <a:pt x="205093" y="79500"/>
                </a:cubicBezTo>
                <a:cubicBezTo>
                  <a:pt x="203772" y="64925"/>
                  <a:pt x="201129" y="51675"/>
                  <a:pt x="194523" y="42400"/>
                </a:cubicBezTo>
                <a:cubicBezTo>
                  <a:pt x="183953" y="23850"/>
                  <a:pt x="164134" y="15900"/>
                  <a:pt x="131102" y="15900"/>
                </a:cubicBezTo>
                <a:cubicBezTo>
                  <a:pt x="75609" y="15900"/>
                  <a:pt x="61074" y="42400"/>
                  <a:pt x="57110" y="79500"/>
                </a:cubicBezTo>
                <a:cubicBezTo>
                  <a:pt x="61074" y="82150"/>
                  <a:pt x="63717" y="84800"/>
                  <a:pt x="63717" y="88775"/>
                </a:cubicBezTo>
                <a:cubicBezTo>
                  <a:pt x="63717" y="88775"/>
                  <a:pt x="63717" y="88775"/>
                  <a:pt x="63717" y="135150"/>
                </a:cubicBezTo>
                <a:cubicBezTo>
                  <a:pt x="63717" y="141775"/>
                  <a:pt x="58432" y="145750"/>
                  <a:pt x="51825" y="145750"/>
                </a:cubicBezTo>
                <a:cubicBezTo>
                  <a:pt x="51825" y="145750"/>
                  <a:pt x="51825" y="145750"/>
                  <a:pt x="35970" y="145750"/>
                </a:cubicBezTo>
                <a:cubicBezTo>
                  <a:pt x="30685" y="145750"/>
                  <a:pt x="25400" y="141775"/>
                  <a:pt x="25400" y="135150"/>
                </a:cubicBezTo>
                <a:cubicBezTo>
                  <a:pt x="25400" y="135150"/>
                  <a:pt x="25400" y="135150"/>
                  <a:pt x="25400" y="88775"/>
                </a:cubicBezTo>
                <a:cubicBezTo>
                  <a:pt x="25400" y="83475"/>
                  <a:pt x="30685" y="78175"/>
                  <a:pt x="35970" y="78175"/>
                </a:cubicBezTo>
                <a:cubicBezTo>
                  <a:pt x="35970" y="78175"/>
                  <a:pt x="35970" y="78175"/>
                  <a:pt x="42576" y="78175"/>
                </a:cubicBezTo>
                <a:cubicBezTo>
                  <a:pt x="43898" y="60950"/>
                  <a:pt x="47862" y="46375"/>
                  <a:pt x="55789" y="33125"/>
                </a:cubicBezTo>
                <a:cubicBezTo>
                  <a:pt x="69002" y="10600"/>
                  <a:pt x="94106" y="0"/>
                  <a:pt x="131102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40000"/>
              </a:lnSpc>
            </a:pPr>
            <a:endParaRPr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3" name="TextBox 89">
            <a:extLst>
              <a:ext uri="{FF2B5EF4-FFF2-40B4-BE49-F238E27FC236}">
                <a16:creationId xmlns:a16="http://schemas.microsoft.com/office/drawing/2014/main" id="{317418DF-1CDF-B79E-6BE5-666D5CB64351}"/>
              </a:ext>
            </a:extLst>
          </p:cNvPr>
          <p:cNvSpPr txBox="1"/>
          <p:nvPr/>
        </p:nvSpPr>
        <p:spPr>
          <a:xfrm>
            <a:off x="5702427" y="3068686"/>
            <a:ext cx="266098" cy="2873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67" b="1" kern="0" dirty="0">
                <a:solidFill>
                  <a:srgbClr val="FFFFFF"/>
                </a:solidFill>
                <a:latin typeface="Arial"/>
                <a:ea typeface="微软雅黑"/>
              </a:rPr>
              <a:t>05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aphicFrame>
        <p:nvGraphicFramePr>
          <p:cNvPr id="209" name="表格 208">
            <a:extLst>
              <a:ext uri="{FF2B5EF4-FFF2-40B4-BE49-F238E27FC236}">
                <a16:creationId xmlns:a16="http://schemas.microsoft.com/office/drawing/2014/main" id="{CAB3C422-C2B6-0FC2-5503-38D7D1B5D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613712"/>
              </p:ext>
            </p:extLst>
          </p:nvPr>
        </p:nvGraphicFramePr>
        <p:xfrm>
          <a:off x="1368098" y="2349448"/>
          <a:ext cx="9380892" cy="312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446">
                  <a:extLst>
                    <a:ext uri="{9D8B030D-6E8A-4147-A177-3AD203B41FA5}">
                      <a16:colId xmlns:a16="http://schemas.microsoft.com/office/drawing/2014/main" val="906125354"/>
                    </a:ext>
                  </a:extLst>
                </a:gridCol>
                <a:gridCol w="4690446">
                  <a:extLst>
                    <a:ext uri="{9D8B030D-6E8A-4147-A177-3AD203B41FA5}">
                      <a16:colId xmlns:a16="http://schemas.microsoft.com/office/drawing/2014/main" val="529515311"/>
                    </a:ext>
                  </a:extLst>
                </a:gridCol>
              </a:tblGrid>
              <a:tr h="46119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优化前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优化后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38839"/>
                  </a:ext>
                </a:extLst>
              </a:tr>
              <a:tr h="6421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zh-TW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/u2/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oradata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目录使用率已达到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/u2/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oradata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目录从开始的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使用率，下降到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55460"/>
                  </a:ext>
                </a:extLst>
              </a:tr>
              <a:tr h="3720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机数据库日志大小超过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从开始的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50G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，下降到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90MB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左右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945515"/>
                  </a:ext>
                </a:extLst>
              </a:tr>
              <a:tr h="6397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dsdata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表空间使用率已超过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添加表空间之后，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dsdata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的使用率已经下降到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52.06%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14168"/>
                  </a:ext>
                </a:extLst>
              </a:tr>
              <a:tr h="3720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LOGC T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日志表可清理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日志表大小从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80G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下降到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053350"/>
                  </a:ext>
                </a:extLst>
              </a:tr>
              <a:tr h="6397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redo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切换频率可优化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Redo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日志从高峰时的每小时切换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次，下降到约每小时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35224"/>
                  </a:ext>
                </a:extLst>
              </a:tr>
            </a:tbl>
          </a:graphicData>
        </a:graphic>
      </p:graphicFrame>
      <p:sp>
        <p:nvSpPr>
          <p:cNvPr id="210" name="矩形 47">
            <a:extLst>
              <a:ext uri="{FF2B5EF4-FFF2-40B4-BE49-F238E27FC236}">
                <a16:creationId xmlns:a16="http://schemas.microsoft.com/office/drawing/2014/main" id="{32BD0A1C-299C-6CC8-8DA4-E5B3832ED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622" y="1883432"/>
            <a:ext cx="4853026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2000" dirty="0"/>
              <a:t>通过线上数据库体检报告的解读：</a:t>
            </a:r>
          </a:p>
        </p:txBody>
      </p:sp>
      <p:sp>
        <p:nvSpPr>
          <p:cNvPr id="5" name="矩形 47">
            <a:extLst>
              <a:ext uri="{FF2B5EF4-FFF2-40B4-BE49-F238E27FC236}">
                <a16:creationId xmlns:a16="http://schemas.microsoft.com/office/drawing/2014/main" id="{AA3370CE-077C-F6CE-086C-8B273F88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" y="5798010"/>
            <a:ext cx="9554532" cy="31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 algn="ctr" defTabSz="914332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b="1" kern="0" dirty="0">
                <a:solidFill>
                  <a:srgbClr val="1F1F1F">
                    <a:lumMod val="65000"/>
                    <a:lumOff val="35000"/>
                  </a:srgbClr>
                </a:solidFill>
                <a:sym typeface="微软雅黑" pitchFamily="34" charset="-122"/>
              </a:rPr>
              <a:t>最终结果：促成客户签约数据库年维服务，金额：</a:t>
            </a:r>
            <a:r>
              <a:rPr lang="en-US" altLang="zh-CN" sz="1400" b="1" kern="0" dirty="0">
                <a:solidFill>
                  <a:srgbClr val="1F1F1F">
                    <a:lumMod val="65000"/>
                    <a:lumOff val="35000"/>
                  </a:srgbClr>
                </a:solidFill>
                <a:sym typeface="微软雅黑" pitchFamily="34" charset="-122"/>
              </a:rPr>
              <a:t>65000</a:t>
            </a:r>
            <a:r>
              <a:rPr lang="zh-CN" altLang="en-US" sz="1400" b="1" kern="0" dirty="0">
                <a:solidFill>
                  <a:srgbClr val="1F1F1F">
                    <a:lumMod val="65000"/>
                    <a:lumOff val="35000"/>
                  </a:srgbClr>
                </a:solidFill>
                <a:sym typeface="微软雅黑" pitchFamily="34" charset="-122"/>
              </a:rPr>
              <a:t>；为以后给客户解读体检报告，积累了宝贵的经验。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F1F1F">
                  <a:lumMod val="65000"/>
                  <a:lumOff val="35000"/>
                </a:srgbClr>
              </a:solidFill>
              <a:effectLst/>
              <a:uLnTx/>
              <a:uFillTx/>
              <a:sym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7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8A9D29-F8A2-5758-0A65-5336C66AB6B8}"/>
              </a:ext>
            </a:extLst>
          </p:cNvPr>
          <p:cNvSpPr txBox="1"/>
          <p:nvPr/>
        </p:nvSpPr>
        <p:spPr>
          <a:xfrm>
            <a:off x="252547" y="1586593"/>
            <a:ext cx="6745219" cy="2042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8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京瓷精密工具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珠海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有限公司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问题背景：</a:t>
            </a:r>
            <a:r>
              <a:rPr lang="zh-CN" altLang="en-US" dirty="0"/>
              <a:t>迁移老版本的</a:t>
            </a:r>
            <a:r>
              <a:rPr lang="en-US" altLang="zh-CN" dirty="0"/>
              <a:t>GP</a:t>
            </a:r>
            <a:r>
              <a:rPr lang="zh-CN" altLang="en-US" dirty="0"/>
              <a:t>，客户需要上移动云。</a:t>
            </a:r>
          </a:p>
          <a:p>
            <a:pPr lvl="0">
              <a:lnSpc>
                <a:spcPct val="180000"/>
              </a:lnSpc>
            </a:pPr>
            <a:endParaRPr lang="zh-CN" altLang="en-US" sz="2800" dirty="0"/>
          </a:p>
        </p:txBody>
      </p:sp>
      <p:sp>
        <p:nvSpPr>
          <p:cNvPr id="5" name="椭圆 14">
            <a:extLst>
              <a:ext uri="{FF2B5EF4-FFF2-40B4-BE49-F238E27FC236}">
                <a16:creationId xmlns:a16="http://schemas.microsoft.com/office/drawing/2014/main" id="{8F23BA85-13FD-DADD-197D-427604FE7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47" y="628460"/>
            <a:ext cx="742950" cy="7429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77A75E-B452-060B-DEA3-F1DF5E877587}"/>
              </a:ext>
            </a:extLst>
          </p:cNvPr>
          <p:cNvSpPr txBox="1"/>
          <p:nvPr/>
        </p:nvSpPr>
        <p:spPr>
          <a:xfrm>
            <a:off x="995497" y="770065"/>
            <a:ext cx="43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工作呈现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虚拟机建制能力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6510584-78B3-9CD3-AFE9-9BB80E37B066}"/>
              </a:ext>
            </a:extLst>
          </p:cNvPr>
          <p:cNvSpPr/>
          <p:nvPr/>
        </p:nvSpPr>
        <p:spPr>
          <a:xfrm>
            <a:off x="385897" y="770700"/>
            <a:ext cx="476885" cy="459740"/>
          </a:xfrm>
          <a:custGeom>
            <a:avLst/>
            <a:gdLst>
              <a:gd name="connsiteX0" fmla="*/ 87400 w 338138"/>
              <a:gd name="connsiteY0" fmla="*/ 185737 h 325437"/>
              <a:gd name="connsiteX1" fmla="*/ 90049 w 338138"/>
              <a:gd name="connsiteY1" fmla="*/ 185737 h 325437"/>
              <a:gd name="connsiteX2" fmla="*/ 92697 w 338138"/>
              <a:gd name="connsiteY2" fmla="*/ 187043 h 325437"/>
              <a:gd name="connsiteX3" fmla="*/ 119182 w 338138"/>
              <a:gd name="connsiteY3" fmla="*/ 198793 h 325437"/>
              <a:gd name="connsiteX4" fmla="*/ 121831 w 338138"/>
              <a:gd name="connsiteY4" fmla="*/ 201405 h 325437"/>
              <a:gd name="connsiteX5" fmla="*/ 131101 w 338138"/>
              <a:gd name="connsiteY5" fmla="*/ 226211 h 325437"/>
              <a:gd name="connsiteX6" fmla="*/ 141694 w 338138"/>
              <a:gd name="connsiteY6" fmla="*/ 201405 h 325437"/>
              <a:gd name="connsiteX7" fmla="*/ 144343 w 338138"/>
              <a:gd name="connsiteY7" fmla="*/ 198793 h 325437"/>
              <a:gd name="connsiteX8" fmla="*/ 170828 w 338138"/>
              <a:gd name="connsiteY8" fmla="*/ 187043 h 325437"/>
              <a:gd name="connsiteX9" fmla="*/ 173476 w 338138"/>
              <a:gd name="connsiteY9" fmla="*/ 185737 h 325437"/>
              <a:gd name="connsiteX10" fmla="*/ 176125 w 338138"/>
              <a:gd name="connsiteY10" fmla="*/ 185737 h 325437"/>
              <a:gd name="connsiteX11" fmla="*/ 237040 w 338138"/>
              <a:gd name="connsiteY11" fmla="*/ 219683 h 325437"/>
              <a:gd name="connsiteX12" fmla="*/ 263525 w 338138"/>
              <a:gd name="connsiteY12" fmla="*/ 281047 h 325437"/>
              <a:gd name="connsiteX13" fmla="*/ 263525 w 338138"/>
              <a:gd name="connsiteY13" fmla="*/ 283658 h 325437"/>
              <a:gd name="connsiteX14" fmla="*/ 131101 w 338138"/>
              <a:gd name="connsiteY14" fmla="*/ 325437 h 325437"/>
              <a:gd name="connsiteX15" fmla="*/ 0 w 338138"/>
              <a:gd name="connsiteY15" fmla="*/ 283658 h 325437"/>
              <a:gd name="connsiteX16" fmla="*/ 0 w 338138"/>
              <a:gd name="connsiteY16" fmla="*/ 281047 h 325437"/>
              <a:gd name="connsiteX17" fmla="*/ 26485 w 338138"/>
              <a:gd name="connsiteY17" fmla="*/ 219683 h 325437"/>
              <a:gd name="connsiteX18" fmla="*/ 87400 w 338138"/>
              <a:gd name="connsiteY18" fmla="*/ 185737 h 325437"/>
              <a:gd name="connsiteX19" fmla="*/ 131108 w 338138"/>
              <a:gd name="connsiteY19" fmla="*/ 25400 h 325437"/>
              <a:gd name="connsiteX20" fmla="*/ 186098 w 338138"/>
              <a:gd name="connsiteY20" fmla="*/ 46600 h 325437"/>
              <a:gd name="connsiteX21" fmla="*/ 195263 w 338138"/>
              <a:gd name="connsiteY21" fmla="*/ 77075 h 325437"/>
              <a:gd name="connsiteX22" fmla="*/ 191335 w 338138"/>
              <a:gd name="connsiteY22" fmla="*/ 89000 h 325437"/>
              <a:gd name="connsiteX23" fmla="*/ 191335 w 338138"/>
              <a:gd name="connsiteY23" fmla="*/ 135375 h 325437"/>
              <a:gd name="connsiteX24" fmla="*/ 192645 w 338138"/>
              <a:gd name="connsiteY24" fmla="*/ 143325 h 325437"/>
              <a:gd name="connsiteX25" fmla="*/ 157294 w 338138"/>
              <a:gd name="connsiteY25" fmla="*/ 145975 h 325437"/>
              <a:gd name="connsiteX26" fmla="*/ 153366 w 338138"/>
              <a:gd name="connsiteY26" fmla="*/ 145975 h 325437"/>
              <a:gd name="connsiteX27" fmla="*/ 141583 w 338138"/>
              <a:gd name="connsiteY27" fmla="*/ 142000 h 325437"/>
              <a:gd name="connsiteX28" fmla="*/ 128490 w 338138"/>
              <a:gd name="connsiteY28" fmla="*/ 142000 h 325437"/>
              <a:gd name="connsiteX29" fmla="*/ 110160 w 338138"/>
              <a:gd name="connsiteY29" fmla="*/ 159225 h 325437"/>
              <a:gd name="connsiteX30" fmla="*/ 128490 w 338138"/>
              <a:gd name="connsiteY30" fmla="*/ 177775 h 325437"/>
              <a:gd name="connsiteX31" fmla="*/ 141583 w 338138"/>
              <a:gd name="connsiteY31" fmla="*/ 177775 h 325437"/>
              <a:gd name="connsiteX32" fmla="*/ 152057 w 338138"/>
              <a:gd name="connsiteY32" fmla="*/ 173800 h 325437"/>
              <a:gd name="connsiteX33" fmla="*/ 157294 w 338138"/>
              <a:gd name="connsiteY33" fmla="*/ 173800 h 325437"/>
              <a:gd name="connsiteX34" fmla="*/ 174315 w 338138"/>
              <a:gd name="connsiteY34" fmla="*/ 173800 h 325437"/>
              <a:gd name="connsiteX35" fmla="*/ 131108 w 338138"/>
              <a:gd name="connsiteY35" fmla="*/ 193675 h 325437"/>
              <a:gd name="connsiteX36" fmla="*/ 69572 w 338138"/>
              <a:gd name="connsiteY36" fmla="*/ 145975 h 325437"/>
              <a:gd name="connsiteX37" fmla="*/ 72191 w 338138"/>
              <a:gd name="connsiteY37" fmla="*/ 135375 h 325437"/>
              <a:gd name="connsiteX38" fmla="*/ 72191 w 338138"/>
              <a:gd name="connsiteY38" fmla="*/ 89000 h 325437"/>
              <a:gd name="connsiteX39" fmla="*/ 68263 w 338138"/>
              <a:gd name="connsiteY39" fmla="*/ 75750 h 325437"/>
              <a:gd name="connsiteX40" fmla="*/ 81356 w 338138"/>
              <a:gd name="connsiteY40" fmla="*/ 39975 h 325437"/>
              <a:gd name="connsiteX41" fmla="*/ 131108 w 338138"/>
              <a:gd name="connsiteY41" fmla="*/ 25400 h 325437"/>
              <a:gd name="connsiteX42" fmla="*/ 212887 w 338138"/>
              <a:gd name="connsiteY42" fmla="*/ 0 h 325437"/>
              <a:gd name="connsiteX43" fmla="*/ 338138 w 338138"/>
              <a:gd name="connsiteY43" fmla="*/ 95557 h 325437"/>
              <a:gd name="connsiteX44" fmla="*/ 311769 w 338138"/>
              <a:gd name="connsiteY44" fmla="*/ 154462 h 325437"/>
              <a:gd name="connsiteX45" fmla="*/ 302540 w 338138"/>
              <a:gd name="connsiteY45" fmla="*/ 215984 h 325437"/>
              <a:gd name="connsiteX46" fmla="*/ 298585 w 338138"/>
              <a:gd name="connsiteY46" fmla="*/ 222529 h 325437"/>
              <a:gd name="connsiteX47" fmla="*/ 294630 w 338138"/>
              <a:gd name="connsiteY47" fmla="*/ 223838 h 325437"/>
              <a:gd name="connsiteX48" fmla="*/ 290675 w 338138"/>
              <a:gd name="connsiteY48" fmla="*/ 222529 h 325437"/>
              <a:gd name="connsiteX49" fmla="*/ 241893 w 338138"/>
              <a:gd name="connsiteY49" fmla="*/ 188495 h 325437"/>
              <a:gd name="connsiteX50" fmla="*/ 212887 w 338138"/>
              <a:gd name="connsiteY50" fmla="*/ 191113 h 325437"/>
              <a:gd name="connsiteX51" fmla="*/ 206295 w 338138"/>
              <a:gd name="connsiteY51" fmla="*/ 191113 h 325437"/>
              <a:gd name="connsiteX52" fmla="*/ 182563 w 338138"/>
              <a:gd name="connsiteY52" fmla="*/ 179332 h 325437"/>
              <a:gd name="connsiteX53" fmla="*/ 189155 w 338138"/>
              <a:gd name="connsiteY53" fmla="*/ 172787 h 325437"/>
              <a:gd name="connsiteX54" fmla="*/ 191792 w 338138"/>
              <a:gd name="connsiteY54" fmla="*/ 172787 h 325437"/>
              <a:gd name="connsiteX55" fmla="*/ 212887 w 338138"/>
              <a:gd name="connsiteY55" fmla="*/ 174096 h 325437"/>
              <a:gd name="connsiteX56" fmla="*/ 239256 w 338138"/>
              <a:gd name="connsiteY56" fmla="*/ 171478 h 325437"/>
              <a:gd name="connsiteX57" fmla="*/ 245848 w 338138"/>
              <a:gd name="connsiteY57" fmla="*/ 170169 h 325437"/>
              <a:gd name="connsiteX58" fmla="*/ 252440 w 338138"/>
              <a:gd name="connsiteY58" fmla="*/ 174096 h 325437"/>
              <a:gd name="connsiteX59" fmla="*/ 288038 w 338138"/>
              <a:gd name="connsiteY59" fmla="*/ 198967 h 325437"/>
              <a:gd name="connsiteX60" fmla="*/ 294630 w 338138"/>
              <a:gd name="connsiteY60" fmla="*/ 151844 h 325437"/>
              <a:gd name="connsiteX61" fmla="*/ 295948 w 338138"/>
              <a:gd name="connsiteY61" fmla="*/ 145299 h 325437"/>
              <a:gd name="connsiteX62" fmla="*/ 299904 w 338138"/>
              <a:gd name="connsiteY62" fmla="*/ 141372 h 325437"/>
              <a:gd name="connsiteX63" fmla="*/ 319680 w 338138"/>
              <a:gd name="connsiteY63" fmla="*/ 95557 h 325437"/>
              <a:gd name="connsiteX64" fmla="*/ 290675 w 338138"/>
              <a:gd name="connsiteY64" fmla="*/ 41888 h 325437"/>
              <a:gd name="connsiteX65" fmla="*/ 212887 w 338138"/>
              <a:gd name="connsiteY65" fmla="*/ 17017 h 325437"/>
              <a:gd name="connsiteX66" fmla="*/ 204976 w 338138"/>
              <a:gd name="connsiteY66" fmla="*/ 18326 h 325437"/>
              <a:gd name="connsiteX67" fmla="*/ 183882 w 338138"/>
              <a:gd name="connsiteY67" fmla="*/ 2618 h 325437"/>
              <a:gd name="connsiteX68" fmla="*/ 212887 w 338138"/>
              <a:gd name="connsiteY68" fmla="*/ 0 h 325437"/>
              <a:gd name="connsiteX69" fmla="*/ 131102 w 338138"/>
              <a:gd name="connsiteY69" fmla="*/ 0 h 325437"/>
              <a:gd name="connsiteX70" fmla="*/ 207736 w 338138"/>
              <a:gd name="connsiteY70" fmla="*/ 33125 h 325437"/>
              <a:gd name="connsiteX71" fmla="*/ 220949 w 338138"/>
              <a:gd name="connsiteY71" fmla="*/ 78175 h 325437"/>
              <a:gd name="connsiteX72" fmla="*/ 227555 w 338138"/>
              <a:gd name="connsiteY72" fmla="*/ 78175 h 325437"/>
              <a:gd name="connsiteX73" fmla="*/ 238125 w 338138"/>
              <a:gd name="connsiteY73" fmla="*/ 88775 h 325437"/>
              <a:gd name="connsiteX74" fmla="*/ 238125 w 338138"/>
              <a:gd name="connsiteY74" fmla="*/ 135150 h 325437"/>
              <a:gd name="connsiteX75" fmla="*/ 227555 w 338138"/>
              <a:gd name="connsiteY75" fmla="*/ 145750 h 325437"/>
              <a:gd name="connsiteX76" fmla="*/ 222270 w 338138"/>
              <a:gd name="connsiteY76" fmla="*/ 145750 h 325437"/>
              <a:gd name="connsiteX77" fmla="*/ 220949 w 338138"/>
              <a:gd name="connsiteY77" fmla="*/ 147075 h 325437"/>
              <a:gd name="connsiteX78" fmla="*/ 157527 w 338138"/>
              <a:gd name="connsiteY78" fmla="*/ 165625 h 325437"/>
              <a:gd name="connsiteX79" fmla="*/ 148279 w 338138"/>
              <a:gd name="connsiteY79" fmla="*/ 164300 h 325437"/>
              <a:gd name="connsiteX80" fmla="*/ 141672 w 338138"/>
              <a:gd name="connsiteY80" fmla="*/ 168275 h 325437"/>
              <a:gd name="connsiteX81" fmla="*/ 128459 w 338138"/>
              <a:gd name="connsiteY81" fmla="*/ 168275 h 325437"/>
              <a:gd name="connsiteX82" fmla="*/ 119211 w 338138"/>
              <a:gd name="connsiteY82" fmla="*/ 159000 h 325437"/>
              <a:gd name="connsiteX83" fmla="*/ 128459 w 338138"/>
              <a:gd name="connsiteY83" fmla="*/ 149725 h 325437"/>
              <a:gd name="connsiteX84" fmla="*/ 141672 w 338138"/>
              <a:gd name="connsiteY84" fmla="*/ 149725 h 325437"/>
              <a:gd name="connsiteX85" fmla="*/ 149600 w 338138"/>
              <a:gd name="connsiteY85" fmla="*/ 155025 h 325437"/>
              <a:gd name="connsiteX86" fmla="*/ 157527 w 338138"/>
              <a:gd name="connsiteY86" fmla="*/ 155025 h 325437"/>
              <a:gd name="connsiteX87" fmla="*/ 209057 w 338138"/>
              <a:gd name="connsiteY87" fmla="*/ 145750 h 325437"/>
              <a:gd name="connsiteX88" fmla="*/ 199808 w 338138"/>
              <a:gd name="connsiteY88" fmla="*/ 135150 h 325437"/>
              <a:gd name="connsiteX89" fmla="*/ 199808 w 338138"/>
              <a:gd name="connsiteY89" fmla="*/ 88775 h 325437"/>
              <a:gd name="connsiteX90" fmla="*/ 205093 w 338138"/>
              <a:gd name="connsiteY90" fmla="*/ 79500 h 325437"/>
              <a:gd name="connsiteX91" fmla="*/ 194523 w 338138"/>
              <a:gd name="connsiteY91" fmla="*/ 42400 h 325437"/>
              <a:gd name="connsiteX92" fmla="*/ 131102 w 338138"/>
              <a:gd name="connsiteY92" fmla="*/ 15900 h 325437"/>
              <a:gd name="connsiteX93" fmla="*/ 57110 w 338138"/>
              <a:gd name="connsiteY93" fmla="*/ 79500 h 325437"/>
              <a:gd name="connsiteX94" fmla="*/ 63717 w 338138"/>
              <a:gd name="connsiteY94" fmla="*/ 88775 h 325437"/>
              <a:gd name="connsiteX95" fmla="*/ 63717 w 338138"/>
              <a:gd name="connsiteY95" fmla="*/ 135150 h 325437"/>
              <a:gd name="connsiteX96" fmla="*/ 51825 w 338138"/>
              <a:gd name="connsiteY96" fmla="*/ 145750 h 325437"/>
              <a:gd name="connsiteX97" fmla="*/ 35970 w 338138"/>
              <a:gd name="connsiteY97" fmla="*/ 145750 h 325437"/>
              <a:gd name="connsiteX98" fmla="*/ 25400 w 338138"/>
              <a:gd name="connsiteY98" fmla="*/ 135150 h 325437"/>
              <a:gd name="connsiteX99" fmla="*/ 25400 w 338138"/>
              <a:gd name="connsiteY99" fmla="*/ 88775 h 325437"/>
              <a:gd name="connsiteX100" fmla="*/ 35970 w 338138"/>
              <a:gd name="connsiteY100" fmla="*/ 78175 h 325437"/>
              <a:gd name="connsiteX101" fmla="*/ 42576 w 338138"/>
              <a:gd name="connsiteY101" fmla="*/ 78175 h 325437"/>
              <a:gd name="connsiteX102" fmla="*/ 55789 w 338138"/>
              <a:gd name="connsiteY102" fmla="*/ 33125 h 325437"/>
              <a:gd name="connsiteX103" fmla="*/ 131102 w 338138"/>
              <a:gd name="connsiteY103" fmla="*/ 0 h 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38138" h="325437">
                <a:moveTo>
                  <a:pt x="87400" y="185737"/>
                </a:moveTo>
                <a:cubicBezTo>
                  <a:pt x="88725" y="185737"/>
                  <a:pt x="88725" y="185737"/>
                  <a:pt x="90049" y="185737"/>
                </a:cubicBezTo>
                <a:cubicBezTo>
                  <a:pt x="91373" y="185737"/>
                  <a:pt x="91373" y="185737"/>
                  <a:pt x="92697" y="187043"/>
                </a:cubicBezTo>
                <a:cubicBezTo>
                  <a:pt x="100643" y="192265"/>
                  <a:pt x="109913" y="196182"/>
                  <a:pt x="119182" y="198793"/>
                </a:cubicBezTo>
                <a:cubicBezTo>
                  <a:pt x="120507" y="198793"/>
                  <a:pt x="121831" y="200099"/>
                  <a:pt x="121831" y="201405"/>
                </a:cubicBezTo>
                <a:cubicBezTo>
                  <a:pt x="121831" y="201405"/>
                  <a:pt x="121831" y="201405"/>
                  <a:pt x="131101" y="226211"/>
                </a:cubicBezTo>
                <a:cubicBezTo>
                  <a:pt x="131101" y="226211"/>
                  <a:pt x="131101" y="226211"/>
                  <a:pt x="141694" y="201405"/>
                </a:cubicBezTo>
                <a:cubicBezTo>
                  <a:pt x="141694" y="200099"/>
                  <a:pt x="143019" y="198793"/>
                  <a:pt x="144343" y="198793"/>
                </a:cubicBezTo>
                <a:cubicBezTo>
                  <a:pt x="153613" y="196182"/>
                  <a:pt x="162882" y="192265"/>
                  <a:pt x="170828" y="187043"/>
                </a:cubicBezTo>
                <a:cubicBezTo>
                  <a:pt x="172152" y="185737"/>
                  <a:pt x="172152" y="185737"/>
                  <a:pt x="173476" y="185737"/>
                </a:cubicBezTo>
                <a:cubicBezTo>
                  <a:pt x="174801" y="185737"/>
                  <a:pt x="174801" y="185737"/>
                  <a:pt x="176125" y="185737"/>
                </a:cubicBezTo>
                <a:cubicBezTo>
                  <a:pt x="192016" y="193571"/>
                  <a:pt x="227770" y="213155"/>
                  <a:pt x="237040" y="219683"/>
                </a:cubicBezTo>
                <a:cubicBezTo>
                  <a:pt x="252931" y="230128"/>
                  <a:pt x="259552" y="258851"/>
                  <a:pt x="263525" y="281047"/>
                </a:cubicBezTo>
                <a:cubicBezTo>
                  <a:pt x="263525" y="281047"/>
                  <a:pt x="263525" y="282352"/>
                  <a:pt x="263525" y="283658"/>
                </a:cubicBezTo>
                <a:cubicBezTo>
                  <a:pt x="262201" y="284963"/>
                  <a:pt x="246310" y="325437"/>
                  <a:pt x="131101" y="325437"/>
                </a:cubicBezTo>
                <a:cubicBezTo>
                  <a:pt x="17215" y="325437"/>
                  <a:pt x="1324" y="284963"/>
                  <a:pt x="0" y="283658"/>
                </a:cubicBezTo>
                <a:cubicBezTo>
                  <a:pt x="0" y="282352"/>
                  <a:pt x="0" y="281047"/>
                  <a:pt x="0" y="281047"/>
                </a:cubicBezTo>
                <a:cubicBezTo>
                  <a:pt x="1324" y="273213"/>
                  <a:pt x="9270" y="231434"/>
                  <a:pt x="26485" y="219683"/>
                </a:cubicBezTo>
                <a:cubicBezTo>
                  <a:pt x="35755" y="213155"/>
                  <a:pt x="72834" y="193571"/>
                  <a:pt x="87400" y="185737"/>
                </a:cubicBezTo>
                <a:close/>
                <a:moveTo>
                  <a:pt x="131108" y="25400"/>
                </a:moveTo>
                <a:cubicBezTo>
                  <a:pt x="159913" y="25400"/>
                  <a:pt x="178243" y="32025"/>
                  <a:pt x="186098" y="46600"/>
                </a:cubicBezTo>
                <a:cubicBezTo>
                  <a:pt x="191335" y="53225"/>
                  <a:pt x="193954" y="63825"/>
                  <a:pt x="195263" y="77075"/>
                </a:cubicBezTo>
                <a:cubicBezTo>
                  <a:pt x="192645" y="79725"/>
                  <a:pt x="191335" y="85025"/>
                  <a:pt x="191335" y="89000"/>
                </a:cubicBezTo>
                <a:cubicBezTo>
                  <a:pt x="191335" y="89000"/>
                  <a:pt x="191335" y="89000"/>
                  <a:pt x="191335" y="135375"/>
                </a:cubicBezTo>
                <a:cubicBezTo>
                  <a:pt x="191335" y="138025"/>
                  <a:pt x="191335" y="140675"/>
                  <a:pt x="192645" y="143325"/>
                </a:cubicBezTo>
                <a:cubicBezTo>
                  <a:pt x="184789" y="144650"/>
                  <a:pt x="174315" y="145975"/>
                  <a:pt x="157294" y="145975"/>
                </a:cubicBezTo>
                <a:cubicBezTo>
                  <a:pt x="155985" y="145975"/>
                  <a:pt x="154676" y="145975"/>
                  <a:pt x="153366" y="145975"/>
                </a:cubicBezTo>
                <a:cubicBezTo>
                  <a:pt x="150748" y="143325"/>
                  <a:pt x="145511" y="142000"/>
                  <a:pt x="141583" y="142000"/>
                </a:cubicBezTo>
                <a:cubicBezTo>
                  <a:pt x="141583" y="142000"/>
                  <a:pt x="141583" y="142000"/>
                  <a:pt x="128490" y="142000"/>
                </a:cubicBezTo>
                <a:cubicBezTo>
                  <a:pt x="118016" y="142000"/>
                  <a:pt x="110160" y="149950"/>
                  <a:pt x="110160" y="159225"/>
                </a:cubicBezTo>
                <a:cubicBezTo>
                  <a:pt x="110160" y="169825"/>
                  <a:pt x="118016" y="177775"/>
                  <a:pt x="128490" y="177775"/>
                </a:cubicBezTo>
                <a:cubicBezTo>
                  <a:pt x="128490" y="177775"/>
                  <a:pt x="128490" y="177775"/>
                  <a:pt x="141583" y="177775"/>
                </a:cubicBezTo>
                <a:cubicBezTo>
                  <a:pt x="145511" y="177775"/>
                  <a:pt x="149438" y="176450"/>
                  <a:pt x="152057" y="173800"/>
                </a:cubicBezTo>
                <a:cubicBezTo>
                  <a:pt x="153366" y="173800"/>
                  <a:pt x="154676" y="173800"/>
                  <a:pt x="157294" y="173800"/>
                </a:cubicBezTo>
                <a:cubicBezTo>
                  <a:pt x="162531" y="173800"/>
                  <a:pt x="169078" y="173800"/>
                  <a:pt x="174315" y="173800"/>
                </a:cubicBezTo>
                <a:cubicBezTo>
                  <a:pt x="159913" y="187050"/>
                  <a:pt x="141583" y="193675"/>
                  <a:pt x="131108" y="193675"/>
                </a:cubicBezTo>
                <a:cubicBezTo>
                  <a:pt x="115397" y="193675"/>
                  <a:pt x="83974" y="179100"/>
                  <a:pt x="69572" y="145975"/>
                </a:cubicBezTo>
                <a:cubicBezTo>
                  <a:pt x="70882" y="143325"/>
                  <a:pt x="72191" y="139350"/>
                  <a:pt x="72191" y="135375"/>
                </a:cubicBezTo>
                <a:cubicBezTo>
                  <a:pt x="72191" y="135375"/>
                  <a:pt x="72191" y="135375"/>
                  <a:pt x="72191" y="89000"/>
                </a:cubicBezTo>
                <a:cubicBezTo>
                  <a:pt x="72191" y="85025"/>
                  <a:pt x="70882" y="79725"/>
                  <a:pt x="68263" y="75750"/>
                </a:cubicBezTo>
                <a:cubicBezTo>
                  <a:pt x="69572" y="59850"/>
                  <a:pt x="74810" y="47925"/>
                  <a:pt x="81356" y="39975"/>
                </a:cubicBezTo>
                <a:cubicBezTo>
                  <a:pt x="91830" y="29375"/>
                  <a:pt x="107541" y="25400"/>
                  <a:pt x="131108" y="25400"/>
                </a:cubicBezTo>
                <a:close/>
                <a:moveTo>
                  <a:pt x="212887" y="0"/>
                </a:moveTo>
                <a:cubicBezTo>
                  <a:pt x="281446" y="0"/>
                  <a:pt x="338138" y="43197"/>
                  <a:pt x="338138" y="95557"/>
                </a:cubicBezTo>
                <a:cubicBezTo>
                  <a:pt x="338138" y="117810"/>
                  <a:pt x="328909" y="137445"/>
                  <a:pt x="311769" y="154462"/>
                </a:cubicBezTo>
                <a:cubicBezTo>
                  <a:pt x="311769" y="154462"/>
                  <a:pt x="311769" y="154462"/>
                  <a:pt x="302540" y="215984"/>
                </a:cubicBezTo>
                <a:cubicBezTo>
                  <a:pt x="302540" y="219911"/>
                  <a:pt x="301222" y="221220"/>
                  <a:pt x="298585" y="222529"/>
                </a:cubicBezTo>
                <a:cubicBezTo>
                  <a:pt x="297267" y="222529"/>
                  <a:pt x="295948" y="223838"/>
                  <a:pt x="294630" y="223838"/>
                </a:cubicBezTo>
                <a:cubicBezTo>
                  <a:pt x="293311" y="223838"/>
                  <a:pt x="291993" y="222529"/>
                  <a:pt x="290675" y="222529"/>
                </a:cubicBezTo>
                <a:cubicBezTo>
                  <a:pt x="290675" y="222529"/>
                  <a:pt x="290675" y="222529"/>
                  <a:pt x="241893" y="188495"/>
                </a:cubicBezTo>
                <a:cubicBezTo>
                  <a:pt x="232664" y="191113"/>
                  <a:pt x="223435" y="191113"/>
                  <a:pt x="212887" y="191113"/>
                </a:cubicBezTo>
                <a:cubicBezTo>
                  <a:pt x="210250" y="191113"/>
                  <a:pt x="207613" y="191113"/>
                  <a:pt x="206295" y="191113"/>
                </a:cubicBezTo>
                <a:cubicBezTo>
                  <a:pt x="198384" y="187186"/>
                  <a:pt x="190474" y="183259"/>
                  <a:pt x="182563" y="179332"/>
                </a:cubicBezTo>
                <a:cubicBezTo>
                  <a:pt x="182563" y="179332"/>
                  <a:pt x="182563" y="179332"/>
                  <a:pt x="189155" y="172787"/>
                </a:cubicBezTo>
                <a:cubicBezTo>
                  <a:pt x="190474" y="172787"/>
                  <a:pt x="190474" y="172787"/>
                  <a:pt x="191792" y="172787"/>
                </a:cubicBezTo>
                <a:cubicBezTo>
                  <a:pt x="198384" y="174096"/>
                  <a:pt x="204976" y="174096"/>
                  <a:pt x="212887" y="174096"/>
                </a:cubicBezTo>
                <a:cubicBezTo>
                  <a:pt x="222116" y="174096"/>
                  <a:pt x="230027" y="172787"/>
                  <a:pt x="239256" y="171478"/>
                </a:cubicBezTo>
                <a:cubicBezTo>
                  <a:pt x="239256" y="171478"/>
                  <a:pt x="239256" y="171478"/>
                  <a:pt x="245848" y="170169"/>
                </a:cubicBezTo>
                <a:cubicBezTo>
                  <a:pt x="245848" y="170169"/>
                  <a:pt x="245848" y="170169"/>
                  <a:pt x="252440" y="174096"/>
                </a:cubicBezTo>
                <a:cubicBezTo>
                  <a:pt x="252440" y="174096"/>
                  <a:pt x="252440" y="174096"/>
                  <a:pt x="288038" y="198967"/>
                </a:cubicBezTo>
                <a:cubicBezTo>
                  <a:pt x="288038" y="198967"/>
                  <a:pt x="288038" y="198967"/>
                  <a:pt x="294630" y="151844"/>
                </a:cubicBezTo>
                <a:cubicBezTo>
                  <a:pt x="294630" y="151844"/>
                  <a:pt x="294630" y="151844"/>
                  <a:pt x="295948" y="145299"/>
                </a:cubicBezTo>
                <a:cubicBezTo>
                  <a:pt x="295948" y="145299"/>
                  <a:pt x="295948" y="145299"/>
                  <a:pt x="299904" y="141372"/>
                </a:cubicBezTo>
                <a:cubicBezTo>
                  <a:pt x="313088" y="128282"/>
                  <a:pt x="319680" y="112574"/>
                  <a:pt x="319680" y="95557"/>
                </a:cubicBezTo>
                <a:cubicBezTo>
                  <a:pt x="319680" y="75922"/>
                  <a:pt x="309133" y="56287"/>
                  <a:pt x="290675" y="41888"/>
                </a:cubicBezTo>
                <a:cubicBezTo>
                  <a:pt x="269580" y="26180"/>
                  <a:pt x="241893" y="17017"/>
                  <a:pt x="212887" y="17017"/>
                </a:cubicBezTo>
                <a:cubicBezTo>
                  <a:pt x="210250" y="17017"/>
                  <a:pt x="207613" y="18326"/>
                  <a:pt x="204976" y="18326"/>
                </a:cubicBezTo>
                <a:cubicBezTo>
                  <a:pt x="199703" y="11781"/>
                  <a:pt x="191792" y="6545"/>
                  <a:pt x="183882" y="2618"/>
                </a:cubicBezTo>
                <a:cubicBezTo>
                  <a:pt x="193111" y="1309"/>
                  <a:pt x="202340" y="0"/>
                  <a:pt x="212887" y="0"/>
                </a:cubicBezTo>
                <a:close/>
                <a:moveTo>
                  <a:pt x="131102" y="0"/>
                </a:moveTo>
                <a:cubicBezTo>
                  <a:pt x="169419" y="0"/>
                  <a:pt x="194523" y="10600"/>
                  <a:pt x="207736" y="33125"/>
                </a:cubicBezTo>
                <a:cubicBezTo>
                  <a:pt x="215663" y="46375"/>
                  <a:pt x="219627" y="60950"/>
                  <a:pt x="220949" y="78175"/>
                </a:cubicBezTo>
                <a:cubicBezTo>
                  <a:pt x="220949" y="78175"/>
                  <a:pt x="220949" y="78175"/>
                  <a:pt x="227555" y="78175"/>
                </a:cubicBezTo>
                <a:cubicBezTo>
                  <a:pt x="232840" y="78175"/>
                  <a:pt x="238125" y="83475"/>
                  <a:pt x="238125" y="88775"/>
                </a:cubicBezTo>
                <a:cubicBezTo>
                  <a:pt x="238125" y="88775"/>
                  <a:pt x="238125" y="88775"/>
                  <a:pt x="238125" y="135150"/>
                </a:cubicBezTo>
                <a:cubicBezTo>
                  <a:pt x="238125" y="141775"/>
                  <a:pt x="232840" y="145750"/>
                  <a:pt x="227555" y="145750"/>
                </a:cubicBezTo>
                <a:cubicBezTo>
                  <a:pt x="227555" y="145750"/>
                  <a:pt x="227555" y="145750"/>
                  <a:pt x="222270" y="145750"/>
                </a:cubicBezTo>
                <a:cubicBezTo>
                  <a:pt x="222270" y="147075"/>
                  <a:pt x="220949" y="147075"/>
                  <a:pt x="220949" y="147075"/>
                </a:cubicBezTo>
                <a:cubicBezTo>
                  <a:pt x="213021" y="159000"/>
                  <a:pt x="190559" y="165625"/>
                  <a:pt x="157527" y="165625"/>
                </a:cubicBezTo>
                <a:cubicBezTo>
                  <a:pt x="154885" y="165625"/>
                  <a:pt x="150921" y="165625"/>
                  <a:pt x="148279" y="164300"/>
                </a:cubicBezTo>
                <a:cubicBezTo>
                  <a:pt x="146957" y="166950"/>
                  <a:pt x="144315" y="168275"/>
                  <a:pt x="141672" y="168275"/>
                </a:cubicBezTo>
                <a:cubicBezTo>
                  <a:pt x="141672" y="168275"/>
                  <a:pt x="141672" y="168275"/>
                  <a:pt x="128459" y="168275"/>
                </a:cubicBezTo>
                <a:cubicBezTo>
                  <a:pt x="123174" y="168275"/>
                  <a:pt x="119211" y="164300"/>
                  <a:pt x="119211" y="159000"/>
                </a:cubicBezTo>
                <a:cubicBezTo>
                  <a:pt x="119211" y="153700"/>
                  <a:pt x="123174" y="149725"/>
                  <a:pt x="128459" y="149725"/>
                </a:cubicBezTo>
                <a:cubicBezTo>
                  <a:pt x="128459" y="149725"/>
                  <a:pt x="128459" y="149725"/>
                  <a:pt x="141672" y="149725"/>
                </a:cubicBezTo>
                <a:cubicBezTo>
                  <a:pt x="144315" y="149725"/>
                  <a:pt x="148279" y="152375"/>
                  <a:pt x="149600" y="155025"/>
                </a:cubicBezTo>
                <a:cubicBezTo>
                  <a:pt x="152242" y="155025"/>
                  <a:pt x="154885" y="155025"/>
                  <a:pt x="157527" y="155025"/>
                </a:cubicBezTo>
                <a:cubicBezTo>
                  <a:pt x="186595" y="155025"/>
                  <a:pt x="201129" y="151050"/>
                  <a:pt x="209057" y="145750"/>
                </a:cubicBezTo>
                <a:cubicBezTo>
                  <a:pt x="203772" y="144425"/>
                  <a:pt x="199808" y="140450"/>
                  <a:pt x="199808" y="135150"/>
                </a:cubicBezTo>
                <a:cubicBezTo>
                  <a:pt x="199808" y="135150"/>
                  <a:pt x="199808" y="135150"/>
                  <a:pt x="199808" y="88775"/>
                </a:cubicBezTo>
                <a:cubicBezTo>
                  <a:pt x="199808" y="84800"/>
                  <a:pt x="202451" y="82150"/>
                  <a:pt x="205093" y="79500"/>
                </a:cubicBezTo>
                <a:cubicBezTo>
                  <a:pt x="203772" y="64925"/>
                  <a:pt x="201129" y="51675"/>
                  <a:pt x="194523" y="42400"/>
                </a:cubicBezTo>
                <a:cubicBezTo>
                  <a:pt x="183953" y="23850"/>
                  <a:pt x="164134" y="15900"/>
                  <a:pt x="131102" y="15900"/>
                </a:cubicBezTo>
                <a:cubicBezTo>
                  <a:pt x="75609" y="15900"/>
                  <a:pt x="61074" y="42400"/>
                  <a:pt x="57110" y="79500"/>
                </a:cubicBezTo>
                <a:cubicBezTo>
                  <a:pt x="61074" y="82150"/>
                  <a:pt x="63717" y="84800"/>
                  <a:pt x="63717" y="88775"/>
                </a:cubicBezTo>
                <a:cubicBezTo>
                  <a:pt x="63717" y="88775"/>
                  <a:pt x="63717" y="88775"/>
                  <a:pt x="63717" y="135150"/>
                </a:cubicBezTo>
                <a:cubicBezTo>
                  <a:pt x="63717" y="141775"/>
                  <a:pt x="58432" y="145750"/>
                  <a:pt x="51825" y="145750"/>
                </a:cubicBezTo>
                <a:cubicBezTo>
                  <a:pt x="51825" y="145750"/>
                  <a:pt x="51825" y="145750"/>
                  <a:pt x="35970" y="145750"/>
                </a:cubicBezTo>
                <a:cubicBezTo>
                  <a:pt x="30685" y="145750"/>
                  <a:pt x="25400" y="141775"/>
                  <a:pt x="25400" y="135150"/>
                </a:cubicBezTo>
                <a:cubicBezTo>
                  <a:pt x="25400" y="135150"/>
                  <a:pt x="25400" y="135150"/>
                  <a:pt x="25400" y="88775"/>
                </a:cubicBezTo>
                <a:cubicBezTo>
                  <a:pt x="25400" y="83475"/>
                  <a:pt x="30685" y="78175"/>
                  <a:pt x="35970" y="78175"/>
                </a:cubicBezTo>
                <a:cubicBezTo>
                  <a:pt x="35970" y="78175"/>
                  <a:pt x="35970" y="78175"/>
                  <a:pt x="42576" y="78175"/>
                </a:cubicBezTo>
                <a:cubicBezTo>
                  <a:pt x="43898" y="60950"/>
                  <a:pt x="47862" y="46375"/>
                  <a:pt x="55789" y="33125"/>
                </a:cubicBezTo>
                <a:cubicBezTo>
                  <a:pt x="69002" y="10600"/>
                  <a:pt x="94106" y="0"/>
                  <a:pt x="131102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40000"/>
              </a:lnSpc>
            </a:pPr>
            <a:endParaRPr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D7134D-2C14-5F75-197C-1EC8B017243A}"/>
              </a:ext>
            </a:extLst>
          </p:cNvPr>
          <p:cNvSpPr txBox="1"/>
          <p:nvPr/>
        </p:nvSpPr>
        <p:spPr>
          <a:xfrm>
            <a:off x="252548" y="5026431"/>
            <a:ext cx="343348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安装产品：</a:t>
            </a:r>
            <a:r>
              <a:rPr lang="en-US" altLang="zh-CN" dirty="0">
                <a:sym typeface="+mn-ea"/>
              </a:rPr>
              <a:t>TOPGP V5.30.15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06FEBD-7A55-31C7-D935-A39B21EE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963" y="2295869"/>
            <a:ext cx="4845740" cy="9730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A06ADCA-73FC-BD49-57E9-8D5FCC13E7D3}"/>
              </a:ext>
            </a:extLst>
          </p:cNvPr>
          <p:cNvSpPr txBox="1"/>
          <p:nvPr/>
        </p:nvSpPr>
        <p:spPr>
          <a:xfrm>
            <a:off x="252547" y="3661214"/>
            <a:ext cx="6811548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问题难点：</a:t>
            </a:r>
            <a:r>
              <a:rPr lang="zh-CN" altLang="en-US" dirty="0"/>
              <a:t>云平台上缺少</a:t>
            </a:r>
            <a:r>
              <a:rPr lang="en-US" altLang="zh-CN" dirty="0" err="1"/>
              <a:t>centors</a:t>
            </a:r>
            <a:r>
              <a:rPr lang="en-US" altLang="zh-CN" dirty="0"/>
              <a:t> 6.X </a:t>
            </a:r>
            <a:r>
              <a:rPr lang="zh-CN" altLang="en-US" dirty="0"/>
              <a:t>的系统选择，不可以直接上传镜像文件</a:t>
            </a:r>
          </a:p>
          <a:p>
            <a:pPr lvl="0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114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1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14">
            <a:extLst>
              <a:ext uri="{FF2B5EF4-FFF2-40B4-BE49-F238E27FC236}">
                <a16:creationId xmlns:a16="http://schemas.microsoft.com/office/drawing/2014/main" id="{8F23BA85-13FD-DADD-197D-427604FE7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47" y="628460"/>
            <a:ext cx="742950" cy="7429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latin typeface="Source Han Sans K Light" panose="020B0300000000000000" pitchFamily="34" charset="-128"/>
              <a:ea typeface="Source Han Sans K Light" panose="020B0300000000000000" pitchFamily="34" charset="-128"/>
              <a:sym typeface="Source Han Sans K Light" panose="020B03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77A75E-B452-060B-DEA3-F1DF5E877587}"/>
              </a:ext>
            </a:extLst>
          </p:cNvPr>
          <p:cNvSpPr txBox="1"/>
          <p:nvPr/>
        </p:nvSpPr>
        <p:spPr>
          <a:xfrm>
            <a:off x="995497" y="770065"/>
            <a:ext cx="43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工作呈现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虚拟机建制能力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6510584-78B3-9CD3-AFE9-9BB80E37B066}"/>
              </a:ext>
            </a:extLst>
          </p:cNvPr>
          <p:cNvSpPr/>
          <p:nvPr/>
        </p:nvSpPr>
        <p:spPr>
          <a:xfrm>
            <a:off x="385897" y="770700"/>
            <a:ext cx="476885" cy="459740"/>
          </a:xfrm>
          <a:custGeom>
            <a:avLst/>
            <a:gdLst>
              <a:gd name="connsiteX0" fmla="*/ 87400 w 338138"/>
              <a:gd name="connsiteY0" fmla="*/ 185737 h 325437"/>
              <a:gd name="connsiteX1" fmla="*/ 90049 w 338138"/>
              <a:gd name="connsiteY1" fmla="*/ 185737 h 325437"/>
              <a:gd name="connsiteX2" fmla="*/ 92697 w 338138"/>
              <a:gd name="connsiteY2" fmla="*/ 187043 h 325437"/>
              <a:gd name="connsiteX3" fmla="*/ 119182 w 338138"/>
              <a:gd name="connsiteY3" fmla="*/ 198793 h 325437"/>
              <a:gd name="connsiteX4" fmla="*/ 121831 w 338138"/>
              <a:gd name="connsiteY4" fmla="*/ 201405 h 325437"/>
              <a:gd name="connsiteX5" fmla="*/ 131101 w 338138"/>
              <a:gd name="connsiteY5" fmla="*/ 226211 h 325437"/>
              <a:gd name="connsiteX6" fmla="*/ 141694 w 338138"/>
              <a:gd name="connsiteY6" fmla="*/ 201405 h 325437"/>
              <a:gd name="connsiteX7" fmla="*/ 144343 w 338138"/>
              <a:gd name="connsiteY7" fmla="*/ 198793 h 325437"/>
              <a:gd name="connsiteX8" fmla="*/ 170828 w 338138"/>
              <a:gd name="connsiteY8" fmla="*/ 187043 h 325437"/>
              <a:gd name="connsiteX9" fmla="*/ 173476 w 338138"/>
              <a:gd name="connsiteY9" fmla="*/ 185737 h 325437"/>
              <a:gd name="connsiteX10" fmla="*/ 176125 w 338138"/>
              <a:gd name="connsiteY10" fmla="*/ 185737 h 325437"/>
              <a:gd name="connsiteX11" fmla="*/ 237040 w 338138"/>
              <a:gd name="connsiteY11" fmla="*/ 219683 h 325437"/>
              <a:gd name="connsiteX12" fmla="*/ 263525 w 338138"/>
              <a:gd name="connsiteY12" fmla="*/ 281047 h 325437"/>
              <a:gd name="connsiteX13" fmla="*/ 263525 w 338138"/>
              <a:gd name="connsiteY13" fmla="*/ 283658 h 325437"/>
              <a:gd name="connsiteX14" fmla="*/ 131101 w 338138"/>
              <a:gd name="connsiteY14" fmla="*/ 325437 h 325437"/>
              <a:gd name="connsiteX15" fmla="*/ 0 w 338138"/>
              <a:gd name="connsiteY15" fmla="*/ 283658 h 325437"/>
              <a:gd name="connsiteX16" fmla="*/ 0 w 338138"/>
              <a:gd name="connsiteY16" fmla="*/ 281047 h 325437"/>
              <a:gd name="connsiteX17" fmla="*/ 26485 w 338138"/>
              <a:gd name="connsiteY17" fmla="*/ 219683 h 325437"/>
              <a:gd name="connsiteX18" fmla="*/ 87400 w 338138"/>
              <a:gd name="connsiteY18" fmla="*/ 185737 h 325437"/>
              <a:gd name="connsiteX19" fmla="*/ 131108 w 338138"/>
              <a:gd name="connsiteY19" fmla="*/ 25400 h 325437"/>
              <a:gd name="connsiteX20" fmla="*/ 186098 w 338138"/>
              <a:gd name="connsiteY20" fmla="*/ 46600 h 325437"/>
              <a:gd name="connsiteX21" fmla="*/ 195263 w 338138"/>
              <a:gd name="connsiteY21" fmla="*/ 77075 h 325437"/>
              <a:gd name="connsiteX22" fmla="*/ 191335 w 338138"/>
              <a:gd name="connsiteY22" fmla="*/ 89000 h 325437"/>
              <a:gd name="connsiteX23" fmla="*/ 191335 w 338138"/>
              <a:gd name="connsiteY23" fmla="*/ 135375 h 325437"/>
              <a:gd name="connsiteX24" fmla="*/ 192645 w 338138"/>
              <a:gd name="connsiteY24" fmla="*/ 143325 h 325437"/>
              <a:gd name="connsiteX25" fmla="*/ 157294 w 338138"/>
              <a:gd name="connsiteY25" fmla="*/ 145975 h 325437"/>
              <a:gd name="connsiteX26" fmla="*/ 153366 w 338138"/>
              <a:gd name="connsiteY26" fmla="*/ 145975 h 325437"/>
              <a:gd name="connsiteX27" fmla="*/ 141583 w 338138"/>
              <a:gd name="connsiteY27" fmla="*/ 142000 h 325437"/>
              <a:gd name="connsiteX28" fmla="*/ 128490 w 338138"/>
              <a:gd name="connsiteY28" fmla="*/ 142000 h 325437"/>
              <a:gd name="connsiteX29" fmla="*/ 110160 w 338138"/>
              <a:gd name="connsiteY29" fmla="*/ 159225 h 325437"/>
              <a:gd name="connsiteX30" fmla="*/ 128490 w 338138"/>
              <a:gd name="connsiteY30" fmla="*/ 177775 h 325437"/>
              <a:gd name="connsiteX31" fmla="*/ 141583 w 338138"/>
              <a:gd name="connsiteY31" fmla="*/ 177775 h 325437"/>
              <a:gd name="connsiteX32" fmla="*/ 152057 w 338138"/>
              <a:gd name="connsiteY32" fmla="*/ 173800 h 325437"/>
              <a:gd name="connsiteX33" fmla="*/ 157294 w 338138"/>
              <a:gd name="connsiteY33" fmla="*/ 173800 h 325437"/>
              <a:gd name="connsiteX34" fmla="*/ 174315 w 338138"/>
              <a:gd name="connsiteY34" fmla="*/ 173800 h 325437"/>
              <a:gd name="connsiteX35" fmla="*/ 131108 w 338138"/>
              <a:gd name="connsiteY35" fmla="*/ 193675 h 325437"/>
              <a:gd name="connsiteX36" fmla="*/ 69572 w 338138"/>
              <a:gd name="connsiteY36" fmla="*/ 145975 h 325437"/>
              <a:gd name="connsiteX37" fmla="*/ 72191 w 338138"/>
              <a:gd name="connsiteY37" fmla="*/ 135375 h 325437"/>
              <a:gd name="connsiteX38" fmla="*/ 72191 w 338138"/>
              <a:gd name="connsiteY38" fmla="*/ 89000 h 325437"/>
              <a:gd name="connsiteX39" fmla="*/ 68263 w 338138"/>
              <a:gd name="connsiteY39" fmla="*/ 75750 h 325437"/>
              <a:gd name="connsiteX40" fmla="*/ 81356 w 338138"/>
              <a:gd name="connsiteY40" fmla="*/ 39975 h 325437"/>
              <a:gd name="connsiteX41" fmla="*/ 131108 w 338138"/>
              <a:gd name="connsiteY41" fmla="*/ 25400 h 325437"/>
              <a:gd name="connsiteX42" fmla="*/ 212887 w 338138"/>
              <a:gd name="connsiteY42" fmla="*/ 0 h 325437"/>
              <a:gd name="connsiteX43" fmla="*/ 338138 w 338138"/>
              <a:gd name="connsiteY43" fmla="*/ 95557 h 325437"/>
              <a:gd name="connsiteX44" fmla="*/ 311769 w 338138"/>
              <a:gd name="connsiteY44" fmla="*/ 154462 h 325437"/>
              <a:gd name="connsiteX45" fmla="*/ 302540 w 338138"/>
              <a:gd name="connsiteY45" fmla="*/ 215984 h 325437"/>
              <a:gd name="connsiteX46" fmla="*/ 298585 w 338138"/>
              <a:gd name="connsiteY46" fmla="*/ 222529 h 325437"/>
              <a:gd name="connsiteX47" fmla="*/ 294630 w 338138"/>
              <a:gd name="connsiteY47" fmla="*/ 223838 h 325437"/>
              <a:gd name="connsiteX48" fmla="*/ 290675 w 338138"/>
              <a:gd name="connsiteY48" fmla="*/ 222529 h 325437"/>
              <a:gd name="connsiteX49" fmla="*/ 241893 w 338138"/>
              <a:gd name="connsiteY49" fmla="*/ 188495 h 325437"/>
              <a:gd name="connsiteX50" fmla="*/ 212887 w 338138"/>
              <a:gd name="connsiteY50" fmla="*/ 191113 h 325437"/>
              <a:gd name="connsiteX51" fmla="*/ 206295 w 338138"/>
              <a:gd name="connsiteY51" fmla="*/ 191113 h 325437"/>
              <a:gd name="connsiteX52" fmla="*/ 182563 w 338138"/>
              <a:gd name="connsiteY52" fmla="*/ 179332 h 325437"/>
              <a:gd name="connsiteX53" fmla="*/ 189155 w 338138"/>
              <a:gd name="connsiteY53" fmla="*/ 172787 h 325437"/>
              <a:gd name="connsiteX54" fmla="*/ 191792 w 338138"/>
              <a:gd name="connsiteY54" fmla="*/ 172787 h 325437"/>
              <a:gd name="connsiteX55" fmla="*/ 212887 w 338138"/>
              <a:gd name="connsiteY55" fmla="*/ 174096 h 325437"/>
              <a:gd name="connsiteX56" fmla="*/ 239256 w 338138"/>
              <a:gd name="connsiteY56" fmla="*/ 171478 h 325437"/>
              <a:gd name="connsiteX57" fmla="*/ 245848 w 338138"/>
              <a:gd name="connsiteY57" fmla="*/ 170169 h 325437"/>
              <a:gd name="connsiteX58" fmla="*/ 252440 w 338138"/>
              <a:gd name="connsiteY58" fmla="*/ 174096 h 325437"/>
              <a:gd name="connsiteX59" fmla="*/ 288038 w 338138"/>
              <a:gd name="connsiteY59" fmla="*/ 198967 h 325437"/>
              <a:gd name="connsiteX60" fmla="*/ 294630 w 338138"/>
              <a:gd name="connsiteY60" fmla="*/ 151844 h 325437"/>
              <a:gd name="connsiteX61" fmla="*/ 295948 w 338138"/>
              <a:gd name="connsiteY61" fmla="*/ 145299 h 325437"/>
              <a:gd name="connsiteX62" fmla="*/ 299904 w 338138"/>
              <a:gd name="connsiteY62" fmla="*/ 141372 h 325437"/>
              <a:gd name="connsiteX63" fmla="*/ 319680 w 338138"/>
              <a:gd name="connsiteY63" fmla="*/ 95557 h 325437"/>
              <a:gd name="connsiteX64" fmla="*/ 290675 w 338138"/>
              <a:gd name="connsiteY64" fmla="*/ 41888 h 325437"/>
              <a:gd name="connsiteX65" fmla="*/ 212887 w 338138"/>
              <a:gd name="connsiteY65" fmla="*/ 17017 h 325437"/>
              <a:gd name="connsiteX66" fmla="*/ 204976 w 338138"/>
              <a:gd name="connsiteY66" fmla="*/ 18326 h 325437"/>
              <a:gd name="connsiteX67" fmla="*/ 183882 w 338138"/>
              <a:gd name="connsiteY67" fmla="*/ 2618 h 325437"/>
              <a:gd name="connsiteX68" fmla="*/ 212887 w 338138"/>
              <a:gd name="connsiteY68" fmla="*/ 0 h 325437"/>
              <a:gd name="connsiteX69" fmla="*/ 131102 w 338138"/>
              <a:gd name="connsiteY69" fmla="*/ 0 h 325437"/>
              <a:gd name="connsiteX70" fmla="*/ 207736 w 338138"/>
              <a:gd name="connsiteY70" fmla="*/ 33125 h 325437"/>
              <a:gd name="connsiteX71" fmla="*/ 220949 w 338138"/>
              <a:gd name="connsiteY71" fmla="*/ 78175 h 325437"/>
              <a:gd name="connsiteX72" fmla="*/ 227555 w 338138"/>
              <a:gd name="connsiteY72" fmla="*/ 78175 h 325437"/>
              <a:gd name="connsiteX73" fmla="*/ 238125 w 338138"/>
              <a:gd name="connsiteY73" fmla="*/ 88775 h 325437"/>
              <a:gd name="connsiteX74" fmla="*/ 238125 w 338138"/>
              <a:gd name="connsiteY74" fmla="*/ 135150 h 325437"/>
              <a:gd name="connsiteX75" fmla="*/ 227555 w 338138"/>
              <a:gd name="connsiteY75" fmla="*/ 145750 h 325437"/>
              <a:gd name="connsiteX76" fmla="*/ 222270 w 338138"/>
              <a:gd name="connsiteY76" fmla="*/ 145750 h 325437"/>
              <a:gd name="connsiteX77" fmla="*/ 220949 w 338138"/>
              <a:gd name="connsiteY77" fmla="*/ 147075 h 325437"/>
              <a:gd name="connsiteX78" fmla="*/ 157527 w 338138"/>
              <a:gd name="connsiteY78" fmla="*/ 165625 h 325437"/>
              <a:gd name="connsiteX79" fmla="*/ 148279 w 338138"/>
              <a:gd name="connsiteY79" fmla="*/ 164300 h 325437"/>
              <a:gd name="connsiteX80" fmla="*/ 141672 w 338138"/>
              <a:gd name="connsiteY80" fmla="*/ 168275 h 325437"/>
              <a:gd name="connsiteX81" fmla="*/ 128459 w 338138"/>
              <a:gd name="connsiteY81" fmla="*/ 168275 h 325437"/>
              <a:gd name="connsiteX82" fmla="*/ 119211 w 338138"/>
              <a:gd name="connsiteY82" fmla="*/ 159000 h 325437"/>
              <a:gd name="connsiteX83" fmla="*/ 128459 w 338138"/>
              <a:gd name="connsiteY83" fmla="*/ 149725 h 325437"/>
              <a:gd name="connsiteX84" fmla="*/ 141672 w 338138"/>
              <a:gd name="connsiteY84" fmla="*/ 149725 h 325437"/>
              <a:gd name="connsiteX85" fmla="*/ 149600 w 338138"/>
              <a:gd name="connsiteY85" fmla="*/ 155025 h 325437"/>
              <a:gd name="connsiteX86" fmla="*/ 157527 w 338138"/>
              <a:gd name="connsiteY86" fmla="*/ 155025 h 325437"/>
              <a:gd name="connsiteX87" fmla="*/ 209057 w 338138"/>
              <a:gd name="connsiteY87" fmla="*/ 145750 h 325437"/>
              <a:gd name="connsiteX88" fmla="*/ 199808 w 338138"/>
              <a:gd name="connsiteY88" fmla="*/ 135150 h 325437"/>
              <a:gd name="connsiteX89" fmla="*/ 199808 w 338138"/>
              <a:gd name="connsiteY89" fmla="*/ 88775 h 325437"/>
              <a:gd name="connsiteX90" fmla="*/ 205093 w 338138"/>
              <a:gd name="connsiteY90" fmla="*/ 79500 h 325437"/>
              <a:gd name="connsiteX91" fmla="*/ 194523 w 338138"/>
              <a:gd name="connsiteY91" fmla="*/ 42400 h 325437"/>
              <a:gd name="connsiteX92" fmla="*/ 131102 w 338138"/>
              <a:gd name="connsiteY92" fmla="*/ 15900 h 325437"/>
              <a:gd name="connsiteX93" fmla="*/ 57110 w 338138"/>
              <a:gd name="connsiteY93" fmla="*/ 79500 h 325437"/>
              <a:gd name="connsiteX94" fmla="*/ 63717 w 338138"/>
              <a:gd name="connsiteY94" fmla="*/ 88775 h 325437"/>
              <a:gd name="connsiteX95" fmla="*/ 63717 w 338138"/>
              <a:gd name="connsiteY95" fmla="*/ 135150 h 325437"/>
              <a:gd name="connsiteX96" fmla="*/ 51825 w 338138"/>
              <a:gd name="connsiteY96" fmla="*/ 145750 h 325437"/>
              <a:gd name="connsiteX97" fmla="*/ 35970 w 338138"/>
              <a:gd name="connsiteY97" fmla="*/ 145750 h 325437"/>
              <a:gd name="connsiteX98" fmla="*/ 25400 w 338138"/>
              <a:gd name="connsiteY98" fmla="*/ 135150 h 325437"/>
              <a:gd name="connsiteX99" fmla="*/ 25400 w 338138"/>
              <a:gd name="connsiteY99" fmla="*/ 88775 h 325437"/>
              <a:gd name="connsiteX100" fmla="*/ 35970 w 338138"/>
              <a:gd name="connsiteY100" fmla="*/ 78175 h 325437"/>
              <a:gd name="connsiteX101" fmla="*/ 42576 w 338138"/>
              <a:gd name="connsiteY101" fmla="*/ 78175 h 325437"/>
              <a:gd name="connsiteX102" fmla="*/ 55789 w 338138"/>
              <a:gd name="connsiteY102" fmla="*/ 33125 h 325437"/>
              <a:gd name="connsiteX103" fmla="*/ 131102 w 338138"/>
              <a:gd name="connsiteY103" fmla="*/ 0 h 3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38138" h="325437">
                <a:moveTo>
                  <a:pt x="87400" y="185737"/>
                </a:moveTo>
                <a:cubicBezTo>
                  <a:pt x="88725" y="185737"/>
                  <a:pt x="88725" y="185737"/>
                  <a:pt x="90049" y="185737"/>
                </a:cubicBezTo>
                <a:cubicBezTo>
                  <a:pt x="91373" y="185737"/>
                  <a:pt x="91373" y="185737"/>
                  <a:pt x="92697" y="187043"/>
                </a:cubicBezTo>
                <a:cubicBezTo>
                  <a:pt x="100643" y="192265"/>
                  <a:pt x="109913" y="196182"/>
                  <a:pt x="119182" y="198793"/>
                </a:cubicBezTo>
                <a:cubicBezTo>
                  <a:pt x="120507" y="198793"/>
                  <a:pt x="121831" y="200099"/>
                  <a:pt x="121831" y="201405"/>
                </a:cubicBezTo>
                <a:cubicBezTo>
                  <a:pt x="121831" y="201405"/>
                  <a:pt x="121831" y="201405"/>
                  <a:pt x="131101" y="226211"/>
                </a:cubicBezTo>
                <a:cubicBezTo>
                  <a:pt x="131101" y="226211"/>
                  <a:pt x="131101" y="226211"/>
                  <a:pt x="141694" y="201405"/>
                </a:cubicBezTo>
                <a:cubicBezTo>
                  <a:pt x="141694" y="200099"/>
                  <a:pt x="143019" y="198793"/>
                  <a:pt x="144343" y="198793"/>
                </a:cubicBezTo>
                <a:cubicBezTo>
                  <a:pt x="153613" y="196182"/>
                  <a:pt x="162882" y="192265"/>
                  <a:pt x="170828" y="187043"/>
                </a:cubicBezTo>
                <a:cubicBezTo>
                  <a:pt x="172152" y="185737"/>
                  <a:pt x="172152" y="185737"/>
                  <a:pt x="173476" y="185737"/>
                </a:cubicBezTo>
                <a:cubicBezTo>
                  <a:pt x="174801" y="185737"/>
                  <a:pt x="174801" y="185737"/>
                  <a:pt x="176125" y="185737"/>
                </a:cubicBezTo>
                <a:cubicBezTo>
                  <a:pt x="192016" y="193571"/>
                  <a:pt x="227770" y="213155"/>
                  <a:pt x="237040" y="219683"/>
                </a:cubicBezTo>
                <a:cubicBezTo>
                  <a:pt x="252931" y="230128"/>
                  <a:pt x="259552" y="258851"/>
                  <a:pt x="263525" y="281047"/>
                </a:cubicBezTo>
                <a:cubicBezTo>
                  <a:pt x="263525" y="281047"/>
                  <a:pt x="263525" y="282352"/>
                  <a:pt x="263525" y="283658"/>
                </a:cubicBezTo>
                <a:cubicBezTo>
                  <a:pt x="262201" y="284963"/>
                  <a:pt x="246310" y="325437"/>
                  <a:pt x="131101" y="325437"/>
                </a:cubicBezTo>
                <a:cubicBezTo>
                  <a:pt x="17215" y="325437"/>
                  <a:pt x="1324" y="284963"/>
                  <a:pt x="0" y="283658"/>
                </a:cubicBezTo>
                <a:cubicBezTo>
                  <a:pt x="0" y="282352"/>
                  <a:pt x="0" y="281047"/>
                  <a:pt x="0" y="281047"/>
                </a:cubicBezTo>
                <a:cubicBezTo>
                  <a:pt x="1324" y="273213"/>
                  <a:pt x="9270" y="231434"/>
                  <a:pt x="26485" y="219683"/>
                </a:cubicBezTo>
                <a:cubicBezTo>
                  <a:pt x="35755" y="213155"/>
                  <a:pt x="72834" y="193571"/>
                  <a:pt x="87400" y="185737"/>
                </a:cubicBezTo>
                <a:close/>
                <a:moveTo>
                  <a:pt x="131108" y="25400"/>
                </a:moveTo>
                <a:cubicBezTo>
                  <a:pt x="159913" y="25400"/>
                  <a:pt x="178243" y="32025"/>
                  <a:pt x="186098" y="46600"/>
                </a:cubicBezTo>
                <a:cubicBezTo>
                  <a:pt x="191335" y="53225"/>
                  <a:pt x="193954" y="63825"/>
                  <a:pt x="195263" y="77075"/>
                </a:cubicBezTo>
                <a:cubicBezTo>
                  <a:pt x="192645" y="79725"/>
                  <a:pt x="191335" y="85025"/>
                  <a:pt x="191335" y="89000"/>
                </a:cubicBezTo>
                <a:cubicBezTo>
                  <a:pt x="191335" y="89000"/>
                  <a:pt x="191335" y="89000"/>
                  <a:pt x="191335" y="135375"/>
                </a:cubicBezTo>
                <a:cubicBezTo>
                  <a:pt x="191335" y="138025"/>
                  <a:pt x="191335" y="140675"/>
                  <a:pt x="192645" y="143325"/>
                </a:cubicBezTo>
                <a:cubicBezTo>
                  <a:pt x="184789" y="144650"/>
                  <a:pt x="174315" y="145975"/>
                  <a:pt x="157294" y="145975"/>
                </a:cubicBezTo>
                <a:cubicBezTo>
                  <a:pt x="155985" y="145975"/>
                  <a:pt x="154676" y="145975"/>
                  <a:pt x="153366" y="145975"/>
                </a:cubicBezTo>
                <a:cubicBezTo>
                  <a:pt x="150748" y="143325"/>
                  <a:pt x="145511" y="142000"/>
                  <a:pt x="141583" y="142000"/>
                </a:cubicBezTo>
                <a:cubicBezTo>
                  <a:pt x="141583" y="142000"/>
                  <a:pt x="141583" y="142000"/>
                  <a:pt x="128490" y="142000"/>
                </a:cubicBezTo>
                <a:cubicBezTo>
                  <a:pt x="118016" y="142000"/>
                  <a:pt x="110160" y="149950"/>
                  <a:pt x="110160" y="159225"/>
                </a:cubicBezTo>
                <a:cubicBezTo>
                  <a:pt x="110160" y="169825"/>
                  <a:pt x="118016" y="177775"/>
                  <a:pt x="128490" y="177775"/>
                </a:cubicBezTo>
                <a:cubicBezTo>
                  <a:pt x="128490" y="177775"/>
                  <a:pt x="128490" y="177775"/>
                  <a:pt x="141583" y="177775"/>
                </a:cubicBezTo>
                <a:cubicBezTo>
                  <a:pt x="145511" y="177775"/>
                  <a:pt x="149438" y="176450"/>
                  <a:pt x="152057" y="173800"/>
                </a:cubicBezTo>
                <a:cubicBezTo>
                  <a:pt x="153366" y="173800"/>
                  <a:pt x="154676" y="173800"/>
                  <a:pt x="157294" y="173800"/>
                </a:cubicBezTo>
                <a:cubicBezTo>
                  <a:pt x="162531" y="173800"/>
                  <a:pt x="169078" y="173800"/>
                  <a:pt x="174315" y="173800"/>
                </a:cubicBezTo>
                <a:cubicBezTo>
                  <a:pt x="159913" y="187050"/>
                  <a:pt x="141583" y="193675"/>
                  <a:pt x="131108" y="193675"/>
                </a:cubicBezTo>
                <a:cubicBezTo>
                  <a:pt x="115397" y="193675"/>
                  <a:pt x="83974" y="179100"/>
                  <a:pt x="69572" y="145975"/>
                </a:cubicBezTo>
                <a:cubicBezTo>
                  <a:pt x="70882" y="143325"/>
                  <a:pt x="72191" y="139350"/>
                  <a:pt x="72191" y="135375"/>
                </a:cubicBezTo>
                <a:cubicBezTo>
                  <a:pt x="72191" y="135375"/>
                  <a:pt x="72191" y="135375"/>
                  <a:pt x="72191" y="89000"/>
                </a:cubicBezTo>
                <a:cubicBezTo>
                  <a:pt x="72191" y="85025"/>
                  <a:pt x="70882" y="79725"/>
                  <a:pt x="68263" y="75750"/>
                </a:cubicBezTo>
                <a:cubicBezTo>
                  <a:pt x="69572" y="59850"/>
                  <a:pt x="74810" y="47925"/>
                  <a:pt x="81356" y="39975"/>
                </a:cubicBezTo>
                <a:cubicBezTo>
                  <a:pt x="91830" y="29375"/>
                  <a:pt x="107541" y="25400"/>
                  <a:pt x="131108" y="25400"/>
                </a:cubicBezTo>
                <a:close/>
                <a:moveTo>
                  <a:pt x="212887" y="0"/>
                </a:moveTo>
                <a:cubicBezTo>
                  <a:pt x="281446" y="0"/>
                  <a:pt x="338138" y="43197"/>
                  <a:pt x="338138" y="95557"/>
                </a:cubicBezTo>
                <a:cubicBezTo>
                  <a:pt x="338138" y="117810"/>
                  <a:pt x="328909" y="137445"/>
                  <a:pt x="311769" y="154462"/>
                </a:cubicBezTo>
                <a:cubicBezTo>
                  <a:pt x="311769" y="154462"/>
                  <a:pt x="311769" y="154462"/>
                  <a:pt x="302540" y="215984"/>
                </a:cubicBezTo>
                <a:cubicBezTo>
                  <a:pt x="302540" y="219911"/>
                  <a:pt x="301222" y="221220"/>
                  <a:pt x="298585" y="222529"/>
                </a:cubicBezTo>
                <a:cubicBezTo>
                  <a:pt x="297267" y="222529"/>
                  <a:pt x="295948" y="223838"/>
                  <a:pt x="294630" y="223838"/>
                </a:cubicBezTo>
                <a:cubicBezTo>
                  <a:pt x="293311" y="223838"/>
                  <a:pt x="291993" y="222529"/>
                  <a:pt x="290675" y="222529"/>
                </a:cubicBezTo>
                <a:cubicBezTo>
                  <a:pt x="290675" y="222529"/>
                  <a:pt x="290675" y="222529"/>
                  <a:pt x="241893" y="188495"/>
                </a:cubicBezTo>
                <a:cubicBezTo>
                  <a:pt x="232664" y="191113"/>
                  <a:pt x="223435" y="191113"/>
                  <a:pt x="212887" y="191113"/>
                </a:cubicBezTo>
                <a:cubicBezTo>
                  <a:pt x="210250" y="191113"/>
                  <a:pt x="207613" y="191113"/>
                  <a:pt x="206295" y="191113"/>
                </a:cubicBezTo>
                <a:cubicBezTo>
                  <a:pt x="198384" y="187186"/>
                  <a:pt x="190474" y="183259"/>
                  <a:pt x="182563" y="179332"/>
                </a:cubicBezTo>
                <a:cubicBezTo>
                  <a:pt x="182563" y="179332"/>
                  <a:pt x="182563" y="179332"/>
                  <a:pt x="189155" y="172787"/>
                </a:cubicBezTo>
                <a:cubicBezTo>
                  <a:pt x="190474" y="172787"/>
                  <a:pt x="190474" y="172787"/>
                  <a:pt x="191792" y="172787"/>
                </a:cubicBezTo>
                <a:cubicBezTo>
                  <a:pt x="198384" y="174096"/>
                  <a:pt x="204976" y="174096"/>
                  <a:pt x="212887" y="174096"/>
                </a:cubicBezTo>
                <a:cubicBezTo>
                  <a:pt x="222116" y="174096"/>
                  <a:pt x="230027" y="172787"/>
                  <a:pt x="239256" y="171478"/>
                </a:cubicBezTo>
                <a:cubicBezTo>
                  <a:pt x="239256" y="171478"/>
                  <a:pt x="239256" y="171478"/>
                  <a:pt x="245848" y="170169"/>
                </a:cubicBezTo>
                <a:cubicBezTo>
                  <a:pt x="245848" y="170169"/>
                  <a:pt x="245848" y="170169"/>
                  <a:pt x="252440" y="174096"/>
                </a:cubicBezTo>
                <a:cubicBezTo>
                  <a:pt x="252440" y="174096"/>
                  <a:pt x="252440" y="174096"/>
                  <a:pt x="288038" y="198967"/>
                </a:cubicBezTo>
                <a:cubicBezTo>
                  <a:pt x="288038" y="198967"/>
                  <a:pt x="288038" y="198967"/>
                  <a:pt x="294630" y="151844"/>
                </a:cubicBezTo>
                <a:cubicBezTo>
                  <a:pt x="294630" y="151844"/>
                  <a:pt x="294630" y="151844"/>
                  <a:pt x="295948" y="145299"/>
                </a:cubicBezTo>
                <a:cubicBezTo>
                  <a:pt x="295948" y="145299"/>
                  <a:pt x="295948" y="145299"/>
                  <a:pt x="299904" y="141372"/>
                </a:cubicBezTo>
                <a:cubicBezTo>
                  <a:pt x="313088" y="128282"/>
                  <a:pt x="319680" y="112574"/>
                  <a:pt x="319680" y="95557"/>
                </a:cubicBezTo>
                <a:cubicBezTo>
                  <a:pt x="319680" y="75922"/>
                  <a:pt x="309133" y="56287"/>
                  <a:pt x="290675" y="41888"/>
                </a:cubicBezTo>
                <a:cubicBezTo>
                  <a:pt x="269580" y="26180"/>
                  <a:pt x="241893" y="17017"/>
                  <a:pt x="212887" y="17017"/>
                </a:cubicBezTo>
                <a:cubicBezTo>
                  <a:pt x="210250" y="17017"/>
                  <a:pt x="207613" y="18326"/>
                  <a:pt x="204976" y="18326"/>
                </a:cubicBezTo>
                <a:cubicBezTo>
                  <a:pt x="199703" y="11781"/>
                  <a:pt x="191792" y="6545"/>
                  <a:pt x="183882" y="2618"/>
                </a:cubicBezTo>
                <a:cubicBezTo>
                  <a:pt x="193111" y="1309"/>
                  <a:pt x="202340" y="0"/>
                  <a:pt x="212887" y="0"/>
                </a:cubicBezTo>
                <a:close/>
                <a:moveTo>
                  <a:pt x="131102" y="0"/>
                </a:moveTo>
                <a:cubicBezTo>
                  <a:pt x="169419" y="0"/>
                  <a:pt x="194523" y="10600"/>
                  <a:pt x="207736" y="33125"/>
                </a:cubicBezTo>
                <a:cubicBezTo>
                  <a:pt x="215663" y="46375"/>
                  <a:pt x="219627" y="60950"/>
                  <a:pt x="220949" y="78175"/>
                </a:cubicBezTo>
                <a:cubicBezTo>
                  <a:pt x="220949" y="78175"/>
                  <a:pt x="220949" y="78175"/>
                  <a:pt x="227555" y="78175"/>
                </a:cubicBezTo>
                <a:cubicBezTo>
                  <a:pt x="232840" y="78175"/>
                  <a:pt x="238125" y="83475"/>
                  <a:pt x="238125" y="88775"/>
                </a:cubicBezTo>
                <a:cubicBezTo>
                  <a:pt x="238125" y="88775"/>
                  <a:pt x="238125" y="88775"/>
                  <a:pt x="238125" y="135150"/>
                </a:cubicBezTo>
                <a:cubicBezTo>
                  <a:pt x="238125" y="141775"/>
                  <a:pt x="232840" y="145750"/>
                  <a:pt x="227555" y="145750"/>
                </a:cubicBezTo>
                <a:cubicBezTo>
                  <a:pt x="227555" y="145750"/>
                  <a:pt x="227555" y="145750"/>
                  <a:pt x="222270" y="145750"/>
                </a:cubicBezTo>
                <a:cubicBezTo>
                  <a:pt x="222270" y="147075"/>
                  <a:pt x="220949" y="147075"/>
                  <a:pt x="220949" y="147075"/>
                </a:cubicBezTo>
                <a:cubicBezTo>
                  <a:pt x="213021" y="159000"/>
                  <a:pt x="190559" y="165625"/>
                  <a:pt x="157527" y="165625"/>
                </a:cubicBezTo>
                <a:cubicBezTo>
                  <a:pt x="154885" y="165625"/>
                  <a:pt x="150921" y="165625"/>
                  <a:pt x="148279" y="164300"/>
                </a:cubicBezTo>
                <a:cubicBezTo>
                  <a:pt x="146957" y="166950"/>
                  <a:pt x="144315" y="168275"/>
                  <a:pt x="141672" y="168275"/>
                </a:cubicBezTo>
                <a:cubicBezTo>
                  <a:pt x="141672" y="168275"/>
                  <a:pt x="141672" y="168275"/>
                  <a:pt x="128459" y="168275"/>
                </a:cubicBezTo>
                <a:cubicBezTo>
                  <a:pt x="123174" y="168275"/>
                  <a:pt x="119211" y="164300"/>
                  <a:pt x="119211" y="159000"/>
                </a:cubicBezTo>
                <a:cubicBezTo>
                  <a:pt x="119211" y="153700"/>
                  <a:pt x="123174" y="149725"/>
                  <a:pt x="128459" y="149725"/>
                </a:cubicBezTo>
                <a:cubicBezTo>
                  <a:pt x="128459" y="149725"/>
                  <a:pt x="128459" y="149725"/>
                  <a:pt x="141672" y="149725"/>
                </a:cubicBezTo>
                <a:cubicBezTo>
                  <a:pt x="144315" y="149725"/>
                  <a:pt x="148279" y="152375"/>
                  <a:pt x="149600" y="155025"/>
                </a:cubicBezTo>
                <a:cubicBezTo>
                  <a:pt x="152242" y="155025"/>
                  <a:pt x="154885" y="155025"/>
                  <a:pt x="157527" y="155025"/>
                </a:cubicBezTo>
                <a:cubicBezTo>
                  <a:pt x="186595" y="155025"/>
                  <a:pt x="201129" y="151050"/>
                  <a:pt x="209057" y="145750"/>
                </a:cubicBezTo>
                <a:cubicBezTo>
                  <a:pt x="203772" y="144425"/>
                  <a:pt x="199808" y="140450"/>
                  <a:pt x="199808" y="135150"/>
                </a:cubicBezTo>
                <a:cubicBezTo>
                  <a:pt x="199808" y="135150"/>
                  <a:pt x="199808" y="135150"/>
                  <a:pt x="199808" y="88775"/>
                </a:cubicBezTo>
                <a:cubicBezTo>
                  <a:pt x="199808" y="84800"/>
                  <a:pt x="202451" y="82150"/>
                  <a:pt x="205093" y="79500"/>
                </a:cubicBezTo>
                <a:cubicBezTo>
                  <a:pt x="203772" y="64925"/>
                  <a:pt x="201129" y="51675"/>
                  <a:pt x="194523" y="42400"/>
                </a:cubicBezTo>
                <a:cubicBezTo>
                  <a:pt x="183953" y="23850"/>
                  <a:pt x="164134" y="15900"/>
                  <a:pt x="131102" y="15900"/>
                </a:cubicBezTo>
                <a:cubicBezTo>
                  <a:pt x="75609" y="15900"/>
                  <a:pt x="61074" y="42400"/>
                  <a:pt x="57110" y="79500"/>
                </a:cubicBezTo>
                <a:cubicBezTo>
                  <a:pt x="61074" y="82150"/>
                  <a:pt x="63717" y="84800"/>
                  <a:pt x="63717" y="88775"/>
                </a:cubicBezTo>
                <a:cubicBezTo>
                  <a:pt x="63717" y="88775"/>
                  <a:pt x="63717" y="88775"/>
                  <a:pt x="63717" y="135150"/>
                </a:cubicBezTo>
                <a:cubicBezTo>
                  <a:pt x="63717" y="141775"/>
                  <a:pt x="58432" y="145750"/>
                  <a:pt x="51825" y="145750"/>
                </a:cubicBezTo>
                <a:cubicBezTo>
                  <a:pt x="51825" y="145750"/>
                  <a:pt x="51825" y="145750"/>
                  <a:pt x="35970" y="145750"/>
                </a:cubicBezTo>
                <a:cubicBezTo>
                  <a:pt x="30685" y="145750"/>
                  <a:pt x="25400" y="141775"/>
                  <a:pt x="25400" y="135150"/>
                </a:cubicBezTo>
                <a:cubicBezTo>
                  <a:pt x="25400" y="135150"/>
                  <a:pt x="25400" y="135150"/>
                  <a:pt x="25400" y="88775"/>
                </a:cubicBezTo>
                <a:cubicBezTo>
                  <a:pt x="25400" y="83475"/>
                  <a:pt x="30685" y="78175"/>
                  <a:pt x="35970" y="78175"/>
                </a:cubicBezTo>
                <a:cubicBezTo>
                  <a:pt x="35970" y="78175"/>
                  <a:pt x="35970" y="78175"/>
                  <a:pt x="42576" y="78175"/>
                </a:cubicBezTo>
                <a:cubicBezTo>
                  <a:pt x="43898" y="60950"/>
                  <a:pt x="47862" y="46375"/>
                  <a:pt x="55789" y="33125"/>
                </a:cubicBezTo>
                <a:cubicBezTo>
                  <a:pt x="69002" y="10600"/>
                  <a:pt x="94106" y="0"/>
                  <a:pt x="131102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40000"/>
              </a:lnSpc>
            </a:pPr>
            <a:endParaRPr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731EE3B-A222-3DED-44AD-A45AADF1C75A}"/>
              </a:ext>
            </a:extLst>
          </p:cNvPr>
          <p:cNvGrpSpPr/>
          <p:nvPr/>
        </p:nvGrpSpPr>
        <p:grpSpPr>
          <a:xfrm>
            <a:off x="1203407" y="1700879"/>
            <a:ext cx="9030883" cy="4854809"/>
            <a:chOff x="1957710" y="1895610"/>
            <a:chExt cx="8276580" cy="4642571"/>
          </a:xfrm>
        </p:grpSpPr>
        <p:sp>
          <p:nvSpPr>
            <p:cNvPr id="8" name="koppt-任意多边形">
              <a:extLst>
                <a:ext uri="{FF2B5EF4-FFF2-40B4-BE49-F238E27FC236}">
                  <a16:creationId xmlns:a16="http://schemas.microsoft.com/office/drawing/2014/main" id="{D3B90EDB-A151-B778-72E1-486C2B5C766D}"/>
                </a:ext>
              </a:extLst>
            </p:cNvPr>
            <p:cNvSpPr/>
            <p:nvPr/>
          </p:nvSpPr>
          <p:spPr>
            <a:xfrm>
              <a:off x="3777927" y="2101985"/>
              <a:ext cx="514350" cy="1252538"/>
            </a:xfrm>
            <a:custGeom>
              <a:avLst/>
              <a:gdLst>
                <a:gd name="connsiteX0" fmla="*/ 28575 w 514350"/>
                <a:gd name="connsiteY0" fmla="*/ 1252538 h 1252538"/>
                <a:gd name="connsiteX1" fmla="*/ 366713 w 514350"/>
                <a:gd name="connsiteY1" fmla="*/ 852488 h 1252538"/>
                <a:gd name="connsiteX2" fmla="*/ 514350 w 514350"/>
                <a:gd name="connsiteY2" fmla="*/ 328613 h 1252538"/>
                <a:gd name="connsiteX3" fmla="*/ 328613 w 514350"/>
                <a:gd name="connsiteY3" fmla="*/ 0 h 1252538"/>
                <a:gd name="connsiteX4" fmla="*/ 0 w 514350"/>
                <a:gd name="connsiteY4" fmla="*/ 619125 h 1252538"/>
                <a:gd name="connsiteX5" fmla="*/ 28575 w 514350"/>
                <a:gd name="connsiteY5" fmla="*/ 1252538 h 1252538"/>
                <a:gd name="connsiteX0" fmla="*/ 28575 w 514350"/>
                <a:gd name="connsiteY0" fmla="*/ 1252538 h 1252538"/>
                <a:gd name="connsiteX1" fmla="*/ 366713 w 514350"/>
                <a:gd name="connsiteY1" fmla="*/ 852488 h 1252538"/>
                <a:gd name="connsiteX2" fmla="*/ 514350 w 514350"/>
                <a:gd name="connsiteY2" fmla="*/ 328613 h 1252538"/>
                <a:gd name="connsiteX3" fmla="*/ 314326 w 514350"/>
                <a:gd name="connsiteY3" fmla="*/ 0 h 1252538"/>
                <a:gd name="connsiteX4" fmla="*/ 0 w 514350"/>
                <a:gd name="connsiteY4" fmla="*/ 619125 h 1252538"/>
                <a:gd name="connsiteX5" fmla="*/ 28575 w 514350"/>
                <a:gd name="connsiteY5" fmla="*/ 1252538 h 125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350" h="1252538">
                  <a:moveTo>
                    <a:pt x="28575" y="1252538"/>
                  </a:moveTo>
                  <a:lnTo>
                    <a:pt x="366713" y="852488"/>
                  </a:lnTo>
                  <a:lnTo>
                    <a:pt x="514350" y="328613"/>
                  </a:lnTo>
                  <a:lnTo>
                    <a:pt x="314326" y="0"/>
                  </a:lnTo>
                  <a:lnTo>
                    <a:pt x="0" y="619125"/>
                  </a:lnTo>
                  <a:lnTo>
                    <a:pt x="28575" y="1252538"/>
                  </a:lnTo>
                  <a:close/>
                </a:path>
              </a:pathLst>
            </a:custGeom>
            <a:solidFill>
              <a:srgbClr val="AC0000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koppt-任意多边形">
              <a:extLst>
                <a:ext uri="{FF2B5EF4-FFF2-40B4-BE49-F238E27FC236}">
                  <a16:creationId xmlns:a16="http://schemas.microsoft.com/office/drawing/2014/main" id="{49F19741-9136-EDDB-D4EB-0ACDE2990CFD}"/>
                </a:ext>
              </a:extLst>
            </p:cNvPr>
            <p:cNvSpPr/>
            <p:nvPr/>
          </p:nvSpPr>
          <p:spPr>
            <a:xfrm>
              <a:off x="1996753" y="1968635"/>
              <a:ext cx="2100262" cy="1166813"/>
            </a:xfrm>
            <a:custGeom>
              <a:avLst/>
              <a:gdLst>
                <a:gd name="connsiteX0" fmla="*/ 0 w 2100262"/>
                <a:gd name="connsiteY0" fmla="*/ 704850 h 1166813"/>
                <a:gd name="connsiteX1" fmla="*/ 566737 w 2100262"/>
                <a:gd name="connsiteY1" fmla="*/ 0 h 1166813"/>
                <a:gd name="connsiteX2" fmla="*/ 2100262 w 2100262"/>
                <a:gd name="connsiteY2" fmla="*/ 128588 h 1166813"/>
                <a:gd name="connsiteX3" fmla="*/ 1790700 w 2100262"/>
                <a:gd name="connsiteY3" fmla="*/ 766763 h 1166813"/>
                <a:gd name="connsiteX4" fmla="*/ 1276350 w 2100262"/>
                <a:gd name="connsiteY4" fmla="*/ 1166813 h 1166813"/>
                <a:gd name="connsiteX5" fmla="*/ 476250 w 2100262"/>
                <a:gd name="connsiteY5" fmla="*/ 1109663 h 1166813"/>
                <a:gd name="connsiteX6" fmla="*/ 0 w 2100262"/>
                <a:gd name="connsiteY6" fmla="*/ 704850 h 1166813"/>
                <a:gd name="connsiteX0" fmla="*/ 0 w 2100262"/>
                <a:gd name="connsiteY0" fmla="*/ 704850 h 1166813"/>
                <a:gd name="connsiteX1" fmla="*/ 566737 w 2100262"/>
                <a:gd name="connsiteY1" fmla="*/ 0 h 1166813"/>
                <a:gd name="connsiteX2" fmla="*/ 2100262 w 2100262"/>
                <a:gd name="connsiteY2" fmla="*/ 128588 h 1166813"/>
                <a:gd name="connsiteX3" fmla="*/ 1790700 w 2100262"/>
                <a:gd name="connsiteY3" fmla="*/ 766763 h 1166813"/>
                <a:gd name="connsiteX4" fmla="*/ 1276350 w 2100262"/>
                <a:gd name="connsiteY4" fmla="*/ 1166813 h 1166813"/>
                <a:gd name="connsiteX5" fmla="*/ 476250 w 2100262"/>
                <a:gd name="connsiteY5" fmla="*/ 1109663 h 1166813"/>
                <a:gd name="connsiteX6" fmla="*/ 0 w 2100262"/>
                <a:gd name="connsiteY6" fmla="*/ 704850 h 1166813"/>
                <a:gd name="connsiteX0" fmla="*/ 0 w 2100262"/>
                <a:gd name="connsiteY0" fmla="*/ 704850 h 1166813"/>
                <a:gd name="connsiteX1" fmla="*/ 566737 w 2100262"/>
                <a:gd name="connsiteY1" fmla="*/ 0 h 1166813"/>
                <a:gd name="connsiteX2" fmla="*/ 2100262 w 2100262"/>
                <a:gd name="connsiteY2" fmla="*/ 128588 h 1166813"/>
                <a:gd name="connsiteX3" fmla="*/ 1790700 w 2100262"/>
                <a:gd name="connsiteY3" fmla="*/ 766763 h 1166813"/>
                <a:gd name="connsiteX4" fmla="*/ 1276350 w 2100262"/>
                <a:gd name="connsiteY4" fmla="*/ 1166813 h 1166813"/>
                <a:gd name="connsiteX5" fmla="*/ 476250 w 2100262"/>
                <a:gd name="connsiteY5" fmla="*/ 1109663 h 1166813"/>
                <a:gd name="connsiteX6" fmla="*/ 0 w 2100262"/>
                <a:gd name="connsiteY6" fmla="*/ 704850 h 116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0262" h="1166813">
                  <a:moveTo>
                    <a:pt x="0" y="704850"/>
                  </a:moveTo>
                  <a:lnTo>
                    <a:pt x="566737" y="0"/>
                  </a:lnTo>
                  <a:cubicBezTo>
                    <a:pt x="1216024" y="457200"/>
                    <a:pt x="1798637" y="290513"/>
                    <a:pt x="2100262" y="128588"/>
                  </a:cubicBezTo>
                  <a:lnTo>
                    <a:pt x="1790700" y="766763"/>
                  </a:lnTo>
                  <a:lnTo>
                    <a:pt x="1276350" y="1166813"/>
                  </a:lnTo>
                  <a:lnTo>
                    <a:pt x="476250" y="1109663"/>
                  </a:lnTo>
                  <a:lnTo>
                    <a:pt x="0" y="704850"/>
                  </a:lnTo>
                  <a:close/>
                </a:path>
              </a:pathLst>
            </a:cu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koppt-任意多边形">
              <a:extLst>
                <a:ext uri="{FF2B5EF4-FFF2-40B4-BE49-F238E27FC236}">
                  <a16:creationId xmlns:a16="http://schemas.microsoft.com/office/drawing/2014/main" id="{1DF6EF04-2311-7B76-BCB7-C0E4690E8432}"/>
                </a:ext>
              </a:extLst>
            </p:cNvPr>
            <p:cNvSpPr/>
            <p:nvPr/>
          </p:nvSpPr>
          <p:spPr>
            <a:xfrm>
              <a:off x="2007230" y="2679201"/>
              <a:ext cx="1798320" cy="894528"/>
            </a:xfrm>
            <a:custGeom>
              <a:avLst/>
              <a:gdLst>
                <a:gd name="connsiteX0" fmla="*/ 0 w 1744980"/>
                <a:gd name="connsiteY0" fmla="*/ 0 h 624840"/>
                <a:gd name="connsiteX1" fmla="*/ 1744980 w 1744980"/>
                <a:gd name="connsiteY1" fmla="*/ 0 h 624840"/>
                <a:gd name="connsiteX2" fmla="*/ 1744980 w 1744980"/>
                <a:gd name="connsiteY2" fmla="*/ 624840 h 624840"/>
                <a:gd name="connsiteX3" fmla="*/ 0 w 1744980"/>
                <a:gd name="connsiteY3" fmla="*/ 624840 h 624840"/>
                <a:gd name="connsiteX4" fmla="*/ 0 w 1744980"/>
                <a:gd name="connsiteY4" fmla="*/ 0 h 624840"/>
                <a:gd name="connsiteX0" fmla="*/ 0 w 1783080"/>
                <a:gd name="connsiteY0" fmla="*/ 0 h 624840"/>
                <a:gd name="connsiteX1" fmla="*/ 1783080 w 1783080"/>
                <a:gd name="connsiteY1" fmla="*/ 45720 h 624840"/>
                <a:gd name="connsiteX2" fmla="*/ 1744980 w 1783080"/>
                <a:gd name="connsiteY2" fmla="*/ 624840 h 624840"/>
                <a:gd name="connsiteX3" fmla="*/ 0 w 1783080"/>
                <a:gd name="connsiteY3" fmla="*/ 624840 h 624840"/>
                <a:gd name="connsiteX4" fmla="*/ 0 w 1783080"/>
                <a:gd name="connsiteY4" fmla="*/ 0 h 624840"/>
                <a:gd name="connsiteX0" fmla="*/ 0 w 1798320"/>
                <a:gd name="connsiteY0" fmla="*/ 0 h 670560"/>
                <a:gd name="connsiteX1" fmla="*/ 1783080 w 1798320"/>
                <a:gd name="connsiteY1" fmla="*/ 45720 h 670560"/>
                <a:gd name="connsiteX2" fmla="*/ 1798320 w 1798320"/>
                <a:gd name="connsiteY2" fmla="*/ 670560 h 670560"/>
                <a:gd name="connsiteX3" fmla="*/ 0 w 1798320"/>
                <a:gd name="connsiteY3" fmla="*/ 624840 h 670560"/>
                <a:gd name="connsiteX4" fmla="*/ 0 w 1798320"/>
                <a:gd name="connsiteY4" fmla="*/ 0 h 670560"/>
                <a:gd name="connsiteX0" fmla="*/ 0 w 1798320"/>
                <a:gd name="connsiteY0" fmla="*/ 0 h 670560"/>
                <a:gd name="connsiteX1" fmla="*/ 1783080 w 1798320"/>
                <a:gd name="connsiteY1" fmla="*/ 45720 h 670560"/>
                <a:gd name="connsiteX2" fmla="*/ 1798320 w 1798320"/>
                <a:gd name="connsiteY2" fmla="*/ 670560 h 670560"/>
                <a:gd name="connsiteX3" fmla="*/ 175260 w 1798320"/>
                <a:gd name="connsiteY3" fmla="*/ 518160 h 670560"/>
                <a:gd name="connsiteX4" fmla="*/ 0 w 1798320"/>
                <a:gd name="connsiteY4" fmla="*/ 0 h 670560"/>
                <a:gd name="connsiteX0" fmla="*/ 0 w 1798320"/>
                <a:gd name="connsiteY0" fmla="*/ 0 h 670560"/>
                <a:gd name="connsiteX1" fmla="*/ 1783080 w 1798320"/>
                <a:gd name="connsiteY1" fmla="*/ 45720 h 670560"/>
                <a:gd name="connsiteX2" fmla="*/ 1798320 w 1798320"/>
                <a:gd name="connsiteY2" fmla="*/ 670560 h 670560"/>
                <a:gd name="connsiteX3" fmla="*/ 60960 w 1798320"/>
                <a:gd name="connsiteY3" fmla="*/ 579120 h 670560"/>
                <a:gd name="connsiteX4" fmla="*/ 0 w 1798320"/>
                <a:gd name="connsiteY4" fmla="*/ 0 h 670560"/>
                <a:gd name="connsiteX0" fmla="*/ 0 w 1798320"/>
                <a:gd name="connsiteY0" fmla="*/ 0 h 744714"/>
                <a:gd name="connsiteX1" fmla="*/ 1783080 w 1798320"/>
                <a:gd name="connsiteY1" fmla="*/ 45720 h 744714"/>
                <a:gd name="connsiteX2" fmla="*/ 1798320 w 1798320"/>
                <a:gd name="connsiteY2" fmla="*/ 670560 h 744714"/>
                <a:gd name="connsiteX3" fmla="*/ 60960 w 1798320"/>
                <a:gd name="connsiteY3" fmla="*/ 579120 h 744714"/>
                <a:gd name="connsiteX4" fmla="*/ 0 w 1798320"/>
                <a:gd name="connsiteY4" fmla="*/ 0 h 744714"/>
                <a:gd name="connsiteX0" fmla="*/ 0 w 1798320"/>
                <a:gd name="connsiteY0" fmla="*/ 0 h 670560"/>
                <a:gd name="connsiteX1" fmla="*/ 1783080 w 1798320"/>
                <a:gd name="connsiteY1" fmla="*/ 45720 h 670560"/>
                <a:gd name="connsiteX2" fmla="*/ 1798320 w 1798320"/>
                <a:gd name="connsiteY2" fmla="*/ 670560 h 670560"/>
                <a:gd name="connsiteX3" fmla="*/ 60960 w 1798320"/>
                <a:gd name="connsiteY3" fmla="*/ 579120 h 670560"/>
                <a:gd name="connsiteX4" fmla="*/ 0 w 1798320"/>
                <a:gd name="connsiteY4" fmla="*/ 0 h 670560"/>
                <a:gd name="connsiteX0" fmla="*/ 0 w 1798320"/>
                <a:gd name="connsiteY0" fmla="*/ 0 h 670560"/>
                <a:gd name="connsiteX1" fmla="*/ 1783080 w 1798320"/>
                <a:gd name="connsiteY1" fmla="*/ 45720 h 670560"/>
                <a:gd name="connsiteX2" fmla="*/ 1798320 w 1798320"/>
                <a:gd name="connsiteY2" fmla="*/ 670560 h 670560"/>
                <a:gd name="connsiteX3" fmla="*/ 60960 w 1798320"/>
                <a:gd name="connsiteY3" fmla="*/ 579120 h 670560"/>
                <a:gd name="connsiteX4" fmla="*/ 0 w 1798320"/>
                <a:gd name="connsiteY4" fmla="*/ 0 h 670560"/>
                <a:gd name="connsiteX0" fmla="*/ 0 w 1798320"/>
                <a:gd name="connsiteY0" fmla="*/ 0 h 812979"/>
                <a:gd name="connsiteX1" fmla="*/ 1783080 w 1798320"/>
                <a:gd name="connsiteY1" fmla="*/ 45720 h 812979"/>
                <a:gd name="connsiteX2" fmla="*/ 1798320 w 1798320"/>
                <a:gd name="connsiteY2" fmla="*/ 670560 h 812979"/>
                <a:gd name="connsiteX3" fmla="*/ 60960 w 1798320"/>
                <a:gd name="connsiteY3" fmla="*/ 579120 h 812979"/>
                <a:gd name="connsiteX4" fmla="*/ 0 w 1798320"/>
                <a:gd name="connsiteY4" fmla="*/ 0 h 812979"/>
                <a:gd name="connsiteX0" fmla="*/ 0 w 1798320"/>
                <a:gd name="connsiteY0" fmla="*/ 0 h 894528"/>
                <a:gd name="connsiteX1" fmla="*/ 1783080 w 1798320"/>
                <a:gd name="connsiteY1" fmla="*/ 45720 h 894528"/>
                <a:gd name="connsiteX2" fmla="*/ 1798320 w 1798320"/>
                <a:gd name="connsiteY2" fmla="*/ 670560 h 894528"/>
                <a:gd name="connsiteX3" fmla="*/ 60960 w 1798320"/>
                <a:gd name="connsiteY3" fmla="*/ 579120 h 894528"/>
                <a:gd name="connsiteX4" fmla="*/ 0 w 1798320"/>
                <a:gd name="connsiteY4" fmla="*/ 0 h 894528"/>
                <a:gd name="connsiteX0" fmla="*/ 0 w 1798320"/>
                <a:gd name="connsiteY0" fmla="*/ 0 h 894528"/>
                <a:gd name="connsiteX1" fmla="*/ 1783080 w 1798320"/>
                <a:gd name="connsiteY1" fmla="*/ 45720 h 894528"/>
                <a:gd name="connsiteX2" fmla="*/ 1798320 w 1798320"/>
                <a:gd name="connsiteY2" fmla="*/ 670560 h 894528"/>
                <a:gd name="connsiteX3" fmla="*/ 60960 w 1798320"/>
                <a:gd name="connsiteY3" fmla="*/ 579120 h 894528"/>
                <a:gd name="connsiteX4" fmla="*/ 0 w 1798320"/>
                <a:gd name="connsiteY4" fmla="*/ 0 h 894528"/>
                <a:gd name="connsiteX0" fmla="*/ 0 w 1798320"/>
                <a:gd name="connsiteY0" fmla="*/ 0 h 894528"/>
                <a:gd name="connsiteX1" fmla="*/ 1783080 w 1798320"/>
                <a:gd name="connsiteY1" fmla="*/ 45720 h 894528"/>
                <a:gd name="connsiteX2" fmla="*/ 1798320 w 1798320"/>
                <a:gd name="connsiteY2" fmla="*/ 670560 h 894528"/>
                <a:gd name="connsiteX3" fmla="*/ 60960 w 1798320"/>
                <a:gd name="connsiteY3" fmla="*/ 579120 h 894528"/>
                <a:gd name="connsiteX4" fmla="*/ 0 w 1798320"/>
                <a:gd name="connsiteY4" fmla="*/ 0 h 89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320" h="894528">
                  <a:moveTo>
                    <a:pt x="0" y="0"/>
                  </a:moveTo>
                  <a:cubicBezTo>
                    <a:pt x="826135" y="447040"/>
                    <a:pt x="1271270" y="344805"/>
                    <a:pt x="1783080" y="45720"/>
                  </a:cubicBezTo>
                  <a:lnTo>
                    <a:pt x="1798320" y="670560"/>
                  </a:lnTo>
                  <a:cubicBezTo>
                    <a:pt x="1254125" y="903605"/>
                    <a:pt x="855980" y="1063625"/>
                    <a:pt x="60960" y="5791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C00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koppt-任意多边形">
              <a:extLst>
                <a:ext uri="{FF2B5EF4-FFF2-40B4-BE49-F238E27FC236}">
                  <a16:creationId xmlns:a16="http://schemas.microsoft.com/office/drawing/2014/main" id="{07363FA5-71DB-2785-4244-70A078F6FECF}"/>
                </a:ext>
              </a:extLst>
            </p:cNvPr>
            <p:cNvSpPr/>
            <p:nvPr/>
          </p:nvSpPr>
          <p:spPr>
            <a:xfrm>
              <a:off x="5677952" y="2368684"/>
              <a:ext cx="471699" cy="1181101"/>
            </a:xfrm>
            <a:custGeom>
              <a:avLst/>
              <a:gdLst>
                <a:gd name="connsiteX0" fmla="*/ 0 w 461963"/>
                <a:gd name="connsiteY0" fmla="*/ 1166813 h 1166813"/>
                <a:gd name="connsiteX1" fmla="*/ 295275 w 461963"/>
                <a:gd name="connsiteY1" fmla="*/ 928688 h 1166813"/>
                <a:gd name="connsiteX2" fmla="*/ 461963 w 461963"/>
                <a:gd name="connsiteY2" fmla="*/ 442913 h 1166813"/>
                <a:gd name="connsiteX3" fmla="*/ 447675 w 461963"/>
                <a:gd name="connsiteY3" fmla="*/ 242888 h 1166813"/>
                <a:gd name="connsiteX4" fmla="*/ 295275 w 461963"/>
                <a:gd name="connsiteY4" fmla="*/ 0 h 1166813"/>
                <a:gd name="connsiteX5" fmla="*/ 4763 w 461963"/>
                <a:gd name="connsiteY5" fmla="*/ 576263 h 1166813"/>
                <a:gd name="connsiteX6" fmla="*/ 0 w 461963"/>
                <a:gd name="connsiteY6" fmla="*/ 1166813 h 1166813"/>
                <a:gd name="connsiteX0" fmla="*/ 0 w 466726"/>
                <a:gd name="connsiteY0" fmla="*/ 1181101 h 1181101"/>
                <a:gd name="connsiteX1" fmla="*/ 300038 w 466726"/>
                <a:gd name="connsiteY1" fmla="*/ 928688 h 1181101"/>
                <a:gd name="connsiteX2" fmla="*/ 466726 w 466726"/>
                <a:gd name="connsiteY2" fmla="*/ 442913 h 1181101"/>
                <a:gd name="connsiteX3" fmla="*/ 452438 w 466726"/>
                <a:gd name="connsiteY3" fmla="*/ 242888 h 1181101"/>
                <a:gd name="connsiteX4" fmla="*/ 300038 w 466726"/>
                <a:gd name="connsiteY4" fmla="*/ 0 h 1181101"/>
                <a:gd name="connsiteX5" fmla="*/ 9526 w 466726"/>
                <a:gd name="connsiteY5" fmla="*/ 576263 h 1181101"/>
                <a:gd name="connsiteX6" fmla="*/ 0 w 466726"/>
                <a:gd name="connsiteY6" fmla="*/ 1181101 h 1181101"/>
                <a:gd name="connsiteX0" fmla="*/ 4973 w 471699"/>
                <a:gd name="connsiteY0" fmla="*/ 1181101 h 1181101"/>
                <a:gd name="connsiteX1" fmla="*/ 305011 w 471699"/>
                <a:gd name="connsiteY1" fmla="*/ 928688 h 1181101"/>
                <a:gd name="connsiteX2" fmla="*/ 471699 w 471699"/>
                <a:gd name="connsiteY2" fmla="*/ 442913 h 1181101"/>
                <a:gd name="connsiteX3" fmla="*/ 457411 w 471699"/>
                <a:gd name="connsiteY3" fmla="*/ 242888 h 1181101"/>
                <a:gd name="connsiteX4" fmla="*/ 305011 w 471699"/>
                <a:gd name="connsiteY4" fmla="*/ 0 h 1181101"/>
                <a:gd name="connsiteX5" fmla="*/ 211 w 471699"/>
                <a:gd name="connsiteY5" fmla="*/ 595313 h 1181101"/>
                <a:gd name="connsiteX6" fmla="*/ 4973 w 471699"/>
                <a:gd name="connsiteY6" fmla="*/ 1181101 h 11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699" h="1181101">
                  <a:moveTo>
                    <a:pt x="4973" y="1181101"/>
                  </a:moveTo>
                  <a:lnTo>
                    <a:pt x="305011" y="928688"/>
                  </a:lnTo>
                  <a:lnTo>
                    <a:pt x="471699" y="442913"/>
                  </a:lnTo>
                  <a:lnTo>
                    <a:pt x="457411" y="242888"/>
                  </a:lnTo>
                  <a:lnTo>
                    <a:pt x="305011" y="0"/>
                  </a:lnTo>
                  <a:lnTo>
                    <a:pt x="211" y="595313"/>
                  </a:lnTo>
                  <a:cubicBezTo>
                    <a:pt x="-1377" y="793750"/>
                    <a:pt x="6561" y="987426"/>
                    <a:pt x="4973" y="1181101"/>
                  </a:cubicBezTo>
                  <a:close/>
                </a:path>
              </a:pathLst>
            </a:custGeom>
            <a:solidFill>
              <a:srgbClr val="26262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koppt-任意多边形">
              <a:extLst>
                <a:ext uri="{FF2B5EF4-FFF2-40B4-BE49-F238E27FC236}">
                  <a16:creationId xmlns:a16="http://schemas.microsoft.com/office/drawing/2014/main" id="{24B9AED4-8EDF-6144-AAEC-F363BBE2C1E0}"/>
                </a:ext>
              </a:extLst>
            </p:cNvPr>
            <p:cNvSpPr/>
            <p:nvPr/>
          </p:nvSpPr>
          <p:spPr>
            <a:xfrm>
              <a:off x="3896990" y="2006312"/>
              <a:ext cx="2092325" cy="1011525"/>
            </a:xfrm>
            <a:custGeom>
              <a:avLst/>
              <a:gdLst>
                <a:gd name="connsiteX0" fmla="*/ 0 w 2092325"/>
                <a:gd name="connsiteY0" fmla="*/ 644525 h 895350"/>
                <a:gd name="connsiteX1" fmla="*/ 336550 w 2092325"/>
                <a:gd name="connsiteY1" fmla="*/ 0 h 895350"/>
                <a:gd name="connsiteX2" fmla="*/ 1298575 w 2092325"/>
                <a:gd name="connsiteY2" fmla="*/ 69850 h 895350"/>
                <a:gd name="connsiteX3" fmla="*/ 2092325 w 2092325"/>
                <a:gd name="connsiteY3" fmla="*/ 301625 h 895350"/>
                <a:gd name="connsiteX4" fmla="*/ 1784350 w 2092325"/>
                <a:gd name="connsiteY4" fmla="*/ 895350 h 895350"/>
                <a:gd name="connsiteX5" fmla="*/ 0 w 2092325"/>
                <a:gd name="connsiteY5" fmla="*/ 644525 h 895350"/>
                <a:gd name="connsiteX0" fmla="*/ 0 w 2092325"/>
                <a:gd name="connsiteY0" fmla="*/ 673975 h 924800"/>
                <a:gd name="connsiteX1" fmla="*/ 336550 w 2092325"/>
                <a:gd name="connsiteY1" fmla="*/ 29450 h 924800"/>
                <a:gd name="connsiteX2" fmla="*/ 1298575 w 2092325"/>
                <a:gd name="connsiteY2" fmla="*/ 99300 h 924800"/>
                <a:gd name="connsiteX3" fmla="*/ 2092325 w 2092325"/>
                <a:gd name="connsiteY3" fmla="*/ 331075 h 924800"/>
                <a:gd name="connsiteX4" fmla="*/ 1784350 w 2092325"/>
                <a:gd name="connsiteY4" fmla="*/ 924800 h 924800"/>
                <a:gd name="connsiteX5" fmla="*/ 0 w 2092325"/>
                <a:gd name="connsiteY5" fmla="*/ 673975 h 924800"/>
                <a:gd name="connsiteX0" fmla="*/ 0 w 2092325"/>
                <a:gd name="connsiteY0" fmla="*/ 673975 h 924800"/>
                <a:gd name="connsiteX1" fmla="*/ 336550 w 2092325"/>
                <a:gd name="connsiteY1" fmla="*/ 29450 h 924800"/>
                <a:gd name="connsiteX2" fmla="*/ 1298575 w 2092325"/>
                <a:gd name="connsiteY2" fmla="*/ 99300 h 924800"/>
                <a:gd name="connsiteX3" fmla="*/ 2092325 w 2092325"/>
                <a:gd name="connsiteY3" fmla="*/ 331075 h 924800"/>
                <a:gd name="connsiteX4" fmla="*/ 1784350 w 2092325"/>
                <a:gd name="connsiteY4" fmla="*/ 924800 h 924800"/>
                <a:gd name="connsiteX5" fmla="*/ 0 w 2092325"/>
                <a:gd name="connsiteY5" fmla="*/ 673975 h 924800"/>
                <a:gd name="connsiteX0" fmla="*/ 0 w 2092325"/>
                <a:gd name="connsiteY0" fmla="*/ 686326 h 937151"/>
                <a:gd name="connsiteX1" fmla="*/ 336550 w 2092325"/>
                <a:gd name="connsiteY1" fmla="*/ 41801 h 937151"/>
                <a:gd name="connsiteX2" fmla="*/ 1298575 w 2092325"/>
                <a:gd name="connsiteY2" fmla="*/ 111651 h 937151"/>
                <a:gd name="connsiteX3" fmla="*/ 2092325 w 2092325"/>
                <a:gd name="connsiteY3" fmla="*/ 343426 h 937151"/>
                <a:gd name="connsiteX4" fmla="*/ 1784350 w 2092325"/>
                <a:gd name="connsiteY4" fmla="*/ 937151 h 937151"/>
                <a:gd name="connsiteX5" fmla="*/ 0 w 2092325"/>
                <a:gd name="connsiteY5" fmla="*/ 686326 h 937151"/>
                <a:gd name="connsiteX0" fmla="*/ 0 w 2092325"/>
                <a:gd name="connsiteY0" fmla="*/ 692984 h 943809"/>
                <a:gd name="connsiteX1" fmla="*/ 336550 w 2092325"/>
                <a:gd name="connsiteY1" fmla="*/ 48459 h 943809"/>
                <a:gd name="connsiteX2" fmla="*/ 1254125 w 2092325"/>
                <a:gd name="connsiteY2" fmla="*/ 92909 h 943809"/>
                <a:gd name="connsiteX3" fmla="*/ 2092325 w 2092325"/>
                <a:gd name="connsiteY3" fmla="*/ 350084 h 943809"/>
                <a:gd name="connsiteX4" fmla="*/ 1784350 w 2092325"/>
                <a:gd name="connsiteY4" fmla="*/ 943809 h 943809"/>
                <a:gd name="connsiteX5" fmla="*/ 0 w 2092325"/>
                <a:gd name="connsiteY5" fmla="*/ 692984 h 943809"/>
                <a:gd name="connsiteX0" fmla="*/ 0 w 2092325"/>
                <a:gd name="connsiteY0" fmla="*/ 708447 h 959272"/>
                <a:gd name="connsiteX1" fmla="*/ 336550 w 2092325"/>
                <a:gd name="connsiteY1" fmla="*/ 63922 h 959272"/>
                <a:gd name="connsiteX2" fmla="*/ 1254125 w 2092325"/>
                <a:gd name="connsiteY2" fmla="*/ 108372 h 959272"/>
                <a:gd name="connsiteX3" fmla="*/ 2092325 w 2092325"/>
                <a:gd name="connsiteY3" fmla="*/ 365547 h 959272"/>
                <a:gd name="connsiteX4" fmla="*/ 1784350 w 2092325"/>
                <a:gd name="connsiteY4" fmla="*/ 959272 h 959272"/>
                <a:gd name="connsiteX5" fmla="*/ 0 w 2092325"/>
                <a:gd name="connsiteY5" fmla="*/ 708447 h 959272"/>
                <a:gd name="connsiteX0" fmla="*/ 0 w 2092325"/>
                <a:gd name="connsiteY0" fmla="*/ 708447 h 959272"/>
                <a:gd name="connsiteX1" fmla="*/ 336550 w 2092325"/>
                <a:gd name="connsiteY1" fmla="*/ 63922 h 959272"/>
                <a:gd name="connsiteX2" fmla="*/ 1254125 w 2092325"/>
                <a:gd name="connsiteY2" fmla="*/ 108372 h 959272"/>
                <a:gd name="connsiteX3" fmla="*/ 2092325 w 2092325"/>
                <a:gd name="connsiteY3" fmla="*/ 365547 h 959272"/>
                <a:gd name="connsiteX4" fmla="*/ 1784350 w 2092325"/>
                <a:gd name="connsiteY4" fmla="*/ 959272 h 959272"/>
                <a:gd name="connsiteX5" fmla="*/ 0 w 2092325"/>
                <a:gd name="connsiteY5" fmla="*/ 708447 h 959272"/>
                <a:gd name="connsiteX0" fmla="*/ 0 w 2092325"/>
                <a:gd name="connsiteY0" fmla="*/ 708447 h 959272"/>
                <a:gd name="connsiteX1" fmla="*/ 336550 w 2092325"/>
                <a:gd name="connsiteY1" fmla="*/ 63922 h 959272"/>
                <a:gd name="connsiteX2" fmla="*/ 1254125 w 2092325"/>
                <a:gd name="connsiteY2" fmla="*/ 108372 h 959272"/>
                <a:gd name="connsiteX3" fmla="*/ 2092325 w 2092325"/>
                <a:gd name="connsiteY3" fmla="*/ 365547 h 959272"/>
                <a:gd name="connsiteX4" fmla="*/ 1803400 w 2092325"/>
                <a:gd name="connsiteY4" fmla="*/ 959272 h 959272"/>
                <a:gd name="connsiteX5" fmla="*/ 0 w 2092325"/>
                <a:gd name="connsiteY5" fmla="*/ 708447 h 959272"/>
                <a:gd name="connsiteX0" fmla="*/ 0 w 2092325"/>
                <a:gd name="connsiteY0" fmla="*/ 708447 h 1011525"/>
                <a:gd name="connsiteX1" fmla="*/ 336550 w 2092325"/>
                <a:gd name="connsiteY1" fmla="*/ 63922 h 1011525"/>
                <a:gd name="connsiteX2" fmla="*/ 1254125 w 2092325"/>
                <a:gd name="connsiteY2" fmla="*/ 108372 h 1011525"/>
                <a:gd name="connsiteX3" fmla="*/ 2092325 w 2092325"/>
                <a:gd name="connsiteY3" fmla="*/ 365547 h 1011525"/>
                <a:gd name="connsiteX4" fmla="*/ 1803400 w 2092325"/>
                <a:gd name="connsiteY4" fmla="*/ 959272 h 1011525"/>
                <a:gd name="connsiteX5" fmla="*/ 0 w 2092325"/>
                <a:gd name="connsiteY5" fmla="*/ 708447 h 101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2325" h="1011525">
                  <a:moveTo>
                    <a:pt x="0" y="708447"/>
                  </a:moveTo>
                  <a:lnTo>
                    <a:pt x="336550" y="63922"/>
                  </a:lnTo>
                  <a:cubicBezTo>
                    <a:pt x="781579" y="-66782"/>
                    <a:pt x="989542" y="31114"/>
                    <a:pt x="1254125" y="108372"/>
                  </a:cubicBezTo>
                  <a:cubicBezTo>
                    <a:pt x="1518708" y="185630"/>
                    <a:pt x="1754717" y="402589"/>
                    <a:pt x="2092325" y="365547"/>
                  </a:cubicBezTo>
                  <a:lnTo>
                    <a:pt x="1803400" y="959272"/>
                  </a:lnTo>
                  <a:cubicBezTo>
                    <a:pt x="1678517" y="1142364"/>
                    <a:pt x="601133" y="792055"/>
                    <a:pt x="0" y="708447"/>
                  </a:cubicBezTo>
                  <a:close/>
                </a:path>
              </a:pathLst>
            </a:cu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" name="koppt-任意多边形">
              <a:extLst>
                <a:ext uri="{FF2B5EF4-FFF2-40B4-BE49-F238E27FC236}">
                  <a16:creationId xmlns:a16="http://schemas.microsoft.com/office/drawing/2014/main" id="{86068A4E-73F2-CB90-8CE8-1E35BD651A43}"/>
                </a:ext>
              </a:extLst>
            </p:cNvPr>
            <p:cNvSpPr/>
            <p:nvPr/>
          </p:nvSpPr>
          <p:spPr>
            <a:xfrm>
              <a:off x="3899847" y="2636070"/>
              <a:ext cx="1798320" cy="911809"/>
            </a:xfrm>
            <a:custGeom>
              <a:avLst/>
              <a:gdLst>
                <a:gd name="connsiteX0" fmla="*/ 7620 w 1798320"/>
                <a:gd name="connsiteY0" fmla="*/ 617220 h 830580"/>
                <a:gd name="connsiteX1" fmla="*/ 0 w 1798320"/>
                <a:gd name="connsiteY1" fmla="*/ 0 h 830580"/>
                <a:gd name="connsiteX2" fmla="*/ 982980 w 1798320"/>
                <a:gd name="connsiteY2" fmla="*/ 15240 h 830580"/>
                <a:gd name="connsiteX3" fmla="*/ 1798320 w 1798320"/>
                <a:gd name="connsiteY3" fmla="*/ 251460 h 830580"/>
                <a:gd name="connsiteX4" fmla="*/ 1790700 w 1798320"/>
                <a:gd name="connsiteY4" fmla="*/ 830580 h 830580"/>
                <a:gd name="connsiteX5" fmla="*/ 906780 w 1798320"/>
                <a:gd name="connsiteY5" fmla="*/ 548640 h 830580"/>
                <a:gd name="connsiteX6" fmla="*/ 7620 w 1798320"/>
                <a:gd name="connsiteY6" fmla="*/ 617220 h 830580"/>
                <a:gd name="connsiteX0" fmla="*/ 7620 w 1798320"/>
                <a:gd name="connsiteY0" fmla="*/ 673660 h 887020"/>
                <a:gd name="connsiteX1" fmla="*/ 0 w 1798320"/>
                <a:gd name="connsiteY1" fmla="*/ 56440 h 887020"/>
                <a:gd name="connsiteX2" fmla="*/ 982980 w 1798320"/>
                <a:gd name="connsiteY2" fmla="*/ 71680 h 887020"/>
                <a:gd name="connsiteX3" fmla="*/ 1798320 w 1798320"/>
                <a:gd name="connsiteY3" fmla="*/ 307900 h 887020"/>
                <a:gd name="connsiteX4" fmla="*/ 1790700 w 1798320"/>
                <a:gd name="connsiteY4" fmla="*/ 887020 h 887020"/>
                <a:gd name="connsiteX5" fmla="*/ 906780 w 1798320"/>
                <a:gd name="connsiteY5" fmla="*/ 605080 h 887020"/>
                <a:gd name="connsiteX6" fmla="*/ 7620 w 1798320"/>
                <a:gd name="connsiteY6" fmla="*/ 673660 h 887020"/>
                <a:gd name="connsiteX0" fmla="*/ 7620 w 1798320"/>
                <a:gd name="connsiteY0" fmla="*/ 695675 h 909035"/>
                <a:gd name="connsiteX1" fmla="*/ 0 w 1798320"/>
                <a:gd name="connsiteY1" fmla="*/ 78455 h 909035"/>
                <a:gd name="connsiteX2" fmla="*/ 982980 w 1798320"/>
                <a:gd name="connsiteY2" fmla="*/ 93695 h 909035"/>
                <a:gd name="connsiteX3" fmla="*/ 1798320 w 1798320"/>
                <a:gd name="connsiteY3" fmla="*/ 329915 h 909035"/>
                <a:gd name="connsiteX4" fmla="*/ 1790700 w 1798320"/>
                <a:gd name="connsiteY4" fmla="*/ 909035 h 909035"/>
                <a:gd name="connsiteX5" fmla="*/ 906780 w 1798320"/>
                <a:gd name="connsiteY5" fmla="*/ 627095 h 909035"/>
                <a:gd name="connsiteX6" fmla="*/ 7620 w 1798320"/>
                <a:gd name="connsiteY6" fmla="*/ 695675 h 909035"/>
                <a:gd name="connsiteX0" fmla="*/ 7620 w 1798320"/>
                <a:gd name="connsiteY0" fmla="*/ 695675 h 909035"/>
                <a:gd name="connsiteX1" fmla="*/ 0 w 1798320"/>
                <a:gd name="connsiteY1" fmla="*/ 78455 h 909035"/>
                <a:gd name="connsiteX2" fmla="*/ 982980 w 1798320"/>
                <a:gd name="connsiteY2" fmla="*/ 93695 h 909035"/>
                <a:gd name="connsiteX3" fmla="*/ 1798320 w 1798320"/>
                <a:gd name="connsiteY3" fmla="*/ 329915 h 909035"/>
                <a:gd name="connsiteX4" fmla="*/ 1790700 w 1798320"/>
                <a:gd name="connsiteY4" fmla="*/ 909035 h 909035"/>
                <a:gd name="connsiteX5" fmla="*/ 906780 w 1798320"/>
                <a:gd name="connsiteY5" fmla="*/ 627095 h 909035"/>
                <a:gd name="connsiteX6" fmla="*/ 7620 w 1798320"/>
                <a:gd name="connsiteY6" fmla="*/ 695675 h 909035"/>
                <a:gd name="connsiteX0" fmla="*/ 7620 w 1798320"/>
                <a:gd name="connsiteY0" fmla="*/ 678137 h 891497"/>
                <a:gd name="connsiteX1" fmla="*/ 0 w 1798320"/>
                <a:gd name="connsiteY1" fmla="*/ 60917 h 891497"/>
                <a:gd name="connsiteX2" fmla="*/ 982980 w 1798320"/>
                <a:gd name="connsiteY2" fmla="*/ 76157 h 891497"/>
                <a:gd name="connsiteX3" fmla="*/ 1798320 w 1798320"/>
                <a:gd name="connsiteY3" fmla="*/ 312377 h 891497"/>
                <a:gd name="connsiteX4" fmla="*/ 1790700 w 1798320"/>
                <a:gd name="connsiteY4" fmla="*/ 891497 h 891497"/>
                <a:gd name="connsiteX5" fmla="*/ 906780 w 1798320"/>
                <a:gd name="connsiteY5" fmla="*/ 609557 h 891497"/>
                <a:gd name="connsiteX6" fmla="*/ 7620 w 1798320"/>
                <a:gd name="connsiteY6" fmla="*/ 678137 h 891497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  <a:gd name="connsiteX0" fmla="*/ 7620 w 1798320"/>
                <a:gd name="connsiteY0" fmla="*/ 698449 h 917520"/>
                <a:gd name="connsiteX1" fmla="*/ 0 w 1798320"/>
                <a:gd name="connsiteY1" fmla="*/ 81229 h 917520"/>
                <a:gd name="connsiteX2" fmla="*/ 982980 w 1798320"/>
                <a:gd name="connsiteY2" fmla="*/ 96469 h 917520"/>
                <a:gd name="connsiteX3" fmla="*/ 1798320 w 1798320"/>
                <a:gd name="connsiteY3" fmla="*/ 332689 h 917520"/>
                <a:gd name="connsiteX4" fmla="*/ 1790700 w 1798320"/>
                <a:gd name="connsiteY4" fmla="*/ 911809 h 917520"/>
                <a:gd name="connsiteX5" fmla="*/ 906780 w 1798320"/>
                <a:gd name="connsiteY5" fmla="*/ 629869 h 917520"/>
                <a:gd name="connsiteX6" fmla="*/ 7620 w 1798320"/>
                <a:gd name="connsiteY6" fmla="*/ 698449 h 917520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  <a:gd name="connsiteX0" fmla="*/ 7620 w 1798320"/>
                <a:gd name="connsiteY0" fmla="*/ 698449 h 911809"/>
                <a:gd name="connsiteX1" fmla="*/ 0 w 1798320"/>
                <a:gd name="connsiteY1" fmla="*/ 81229 h 911809"/>
                <a:gd name="connsiteX2" fmla="*/ 982980 w 1798320"/>
                <a:gd name="connsiteY2" fmla="*/ 96469 h 911809"/>
                <a:gd name="connsiteX3" fmla="*/ 1798320 w 1798320"/>
                <a:gd name="connsiteY3" fmla="*/ 332689 h 911809"/>
                <a:gd name="connsiteX4" fmla="*/ 1790700 w 1798320"/>
                <a:gd name="connsiteY4" fmla="*/ 911809 h 911809"/>
                <a:gd name="connsiteX5" fmla="*/ 906780 w 1798320"/>
                <a:gd name="connsiteY5" fmla="*/ 629869 h 911809"/>
                <a:gd name="connsiteX6" fmla="*/ 7620 w 1798320"/>
                <a:gd name="connsiteY6" fmla="*/ 698449 h 91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8320" h="911809">
                  <a:moveTo>
                    <a:pt x="7620" y="698449"/>
                  </a:moveTo>
                  <a:lnTo>
                    <a:pt x="0" y="81229"/>
                  </a:lnTo>
                  <a:cubicBezTo>
                    <a:pt x="391160" y="-66726"/>
                    <a:pt x="711200" y="17729"/>
                    <a:pt x="982980" y="96469"/>
                  </a:cubicBezTo>
                  <a:cubicBezTo>
                    <a:pt x="1254760" y="175209"/>
                    <a:pt x="1455102" y="339675"/>
                    <a:pt x="1798320" y="332689"/>
                  </a:cubicBezTo>
                  <a:lnTo>
                    <a:pt x="1790700" y="911809"/>
                  </a:lnTo>
                  <a:cubicBezTo>
                    <a:pt x="1346835" y="894664"/>
                    <a:pt x="1152525" y="686384"/>
                    <a:pt x="906780" y="629869"/>
                  </a:cubicBezTo>
                  <a:cubicBezTo>
                    <a:pt x="661035" y="573354"/>
                    <a:pt x="407352" y="572402"/>
                    <a:pt x="7620" y="698449"/>
                  </a:cubicBezTo>
                  <a:close/>
                </a:path>
              </a:pathLst>
            </a:custGeom>
            <a:solidFill>
              <a:srgbClr val="26262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koppt-任意多边形">
              <a:extLst>
                <a:ext uri="{FF2B5EF4-FFF2-40B4-BE49-F238E27FC236}">
                  <a16:creationId xmlns:a16="http://schemas.microsoft.com/office/drawing/2014/main" id="{AA8F4AC5-BC3F-B4E6-9084-66E7A0043CE7}"/>
                </a:ext>
              </a:extLst>
            </p:cNvPr>
            <p:cNvSpPr/>
            <p:nvPr/>
          </p:nvSpPr>
          <p:spPr>
            <a:xfrm>
              <a:off x="5811515" y="2092143"/>
              <a:ext cx="1900238" cy="976630"/>
            </a:xfrm>
            <a:custGeom>
              <a:avLst/>
              <a:gdLst>
                <a:gd name="connsiteX0" fmla="*/ 0 w 1900238"/>
                <a:gd name="connsiteY0" fmla="*/ 819150 h 914400"/>
                <a:gd name="connsiteX1" fmla="*/ 304800 w 1900238"/>
                <a:gd name="connsiteY1" fmla="*/ 209550 h 914400"/>
                <a:gd name="connsiteX2" fmla="*/ 1038225 w 1900238"/>
                <a:gd name="connsiteY2" fmla="*/ 0 h 914400"/>
                <a:gd name="connsiteX3" fmla="*/ 1900238 w 1900238"/>
                <a:gd name="connsiteY3" fmla="*/ 33337 h 914400"/>
                <a:gd name="connsiteX4" fmla="*/ 1695450 w 1900238"/>
                <a:gd name="connsiteY4" fmla="*/ 466725 h 914400"/>
                <a:gd name="connsiteX5" fmla="*/ 842963 w 1900238"/>
                <a:gd name="connsiteY5" fmla="*/ 842962 h 914400"/>
                <a:gd name="connsiteX6" fmla="*/ 142875 w 1900238"/>
                <a:gd name="connsiteY6" fmla="*/ 914400 h 914400"/>
                <a:gd name="connsiteX7" fmla="*/ 0 w 1900238"/>
                <a:gd name="connsiteY7" fmla="*/ 819150 h 914400"/>
                <a:gd name="connsiteX0" fmla="*/ 0 w 1900238"/>
                <a:gd name="connsiteY0" fmla="*/ 842962 h 938212"/>
                <a:gd name="connsiteX1" fmla="*/ 304800 w 1900238"/>
                <a:gd name="connsiteY1" fmla="*/ 233362 h 938212"/>
                <a:gd name="connsiteX2" fmla="*/ 1038225 w 1900238"/>
                <a:gd name="connsiteY2" fmla="*/ 23812 h 938212"/>
                <a:gd name="connsiteX3" fmla="*/ 1900238 w 1900238"/>
                <a:gd name="connsiteY3" fmla="*/ 57149 h 938212"/>
                <a:gd name="connsiteX4" fmla="*/ 1695450 w 1900238"/>
                <a:gd name="connsiteY4" fmla="*/ 490537 h 938212"/>
                <a:gd name="connsiteX5" fmla="*/ 842963 w 1900238"/>
                <a:gd name="connsiteY5" fmla="*/ 866774 h 938212"/>
                <a:gd name="connsiteX6" fmla="*/ 142875 w 1900238"/>
                <a:gd name="connsiteY6" fmla="*/ 938212 h 938212"/>
                <a:gd name="connsiteX7" fmla="*/ 0 w 1900238"/>
                <a:gd name="connsiteY7" fmla="*/ 842962 h 938212"/>
                <a:gd name="connsiteX0" fmla="*/ 0 w 1900238"/>
                <a:gd name="connsiteY0" fmla="*/ 865144 h 960394"/>
                <a:gd name="connsiteX1" fmla="*/ 304800 w 1900238"/>
                <a:gd name="connsiteY1" fmla="*/ 255544 h 960394"/>
                <a:gd name="connsiteX2" fmla="*/ 1038225 w 1900238"/>
                <a:gd name="connsiteY2" fmla="*/ 45994 h 960394"/>
                <a:gd name="connsiteX3" fmla="*/ 1900238 w 1900238"/>
                <a:gd name="connsiteY3" fmla="*/ 79331 h 960394"/>
                <a:gd name="connsiteX4" fmla="*/ 1695450 w 1900238"/>
                <a:gd name="connsiteY4" fmla="*/ 512719 h 960394"/>
                <a:gd name="connsiteX5" fmla="*/ 842963 w 1900238"/>
                <a:gd name="connsiteY5" fmla="*/ 888956 h 960394"/>
                <a:gd name="connsiteX6" fmla="*/ 142875 w 1900238"/>
                <a:gd name="connsiteY6" fmla="*/ 960394 h 960394"/>
                <a:gd name="connsiteX7" fmla="*/ 0 w 1900238"/>
                <a:gd name="connsiteY7" fmla="*/ 865144 h 960394"/>
                <a:gd name="connsiteX0" fmla="*/ 0 w 1900238"/>
                <a:gd name="connsiteY0" fmla="*/ 865144 h 960394"/>
                <a:gd name="connsiteX1" fmla="*/ 304800 w 1900238"/>
                <a:gd name="connsiteY1" fmla="*/ 255544 h 960394"/>
                <a:gd name="connsiteX2" fmla="*/ 1038225 w 1900238"/>
                <a:gd name="connsiteY2" fmla="*/ 45994 h 960394"/>
                <a:gd name="connsiteX3" fmla="*/ 1900238 w 1900238"/>
                <a:gd name="connsiteY3" fmla="*/ 79331 h 960394"/>
                <a:gd name="connsiteX4" fmla="*/ 1695450 w 1900238"/>
                <a:gd name="connsiteY4" fmla="*/ 512719 h 960394"/>
                <a:gd name="connsiteX5" fmla="*/ 842963 w 1900238"/>
                <a:gd name="connsiteY5" fmla="*/ 888956 h 960394"/>
                <a:gd name="connsiteX6" fmla="*/ 142875 w 1900238"/>
                <a:gd name="connsiteY6" fmla="*/ 960394 h 960394"/>
                <a:gd name="connsiteX7" fmla="*/ 0 w 1900238"/>
                <a:gd name="connsiteY7" fmla="*/ 865144 h 960394"/>
                <a:gd name="connsiteX0" fmla="*/ 0 w 1900238"/>
                <a:gd name="connsiteY0" fmla="*/ 875490 h 970740"/>
                <a:gd name="connsiteX1" fmla="*/ 304800 w 1900238"/>
                <a:gd name="connsiteY1" fmla="*/ 265890 h 970740"/>
                <a:gd name="connsiteX2" fmla="*/ 1038225 w 1900238"/>
                <a:gd name="connsiteY2" fmla="*/ 56340 h 970740"/>
                <a:gd name="connsiteX3" fmla="*/ 1900238 w 1900238"/>
                <a:gd name="connsiteY3" fmla="*/ 89677 h 970740"/>
                <a:gd name="connsiteX4" fmla="*/ 1695450 w 1900238"/>
                <a:gd name="connsiteY4" fmla="*/ 523065 h 970740"/>
                <a:gd name="connsiteX5" fmla="*/ 842963 w 1900238"/>
                <a:gd name="connsiteY5" fmla="*/ 899302 h 970740"/>
                <a:gd name="connsiteX6" fmla="*/ 142875 w 1900238"/>
                <a:gd name="connsiteY6" fmla="*/ 970740 h 970740"/>
                <a:gd name="connsiteX7" fmla="*/ 0 w 1900238"/>
                <a:gd name="connsiteY7" fmla="*/ 875490 h 970740"/>
                <a:gd name="connsiteX0" fmla="*/ 0 w 1900238"/>
                <a:gd name="connsiteY0" fmla="*/ 875490 h 970740"/>
                <a:gd name="connsiteX1" fmla="*/ 304800 w 1900238"/>
                <a:gd name="connsiteY1" fmla="*/ 265890 h 970740"/>
                <a:gd name="connsiteX2" fmla="*/ 1038225 w 1900238"/>
                <a:gd name="connsiteY2" fmla="*/ 56340 h 970740"/>
                <a:gd name="connsiteX3" fmla="*/ 1900238 w 1900238"/>
                <a:gd name="connsiteY3" fmla="*/ 89677 h 970740"/>
                <a:gd name="connsiteX4" fmla="*/ 1695450 w 1900238"/>
                <a:gd name="connsiteY4" fmla="*/ 523065 h 970740"/>
                <a:gd name="connsiteX5" fmla="*/ 842963 w 1900238"/>
                <a:gd name="connsiteY5" fmla="*/ 899302 h 970740"/>
                <a:gd name="connsiteX6" fmla="*/ 142875 w 1900238"/>
                <a:gd name="connsiteY6" fmla="*/ 970740 h 970740"/>
                <a:gd name="connsiteX7" fmla="*/ 0 w 1900238"/>
                <a:gd name="connsiteY7" fmla="*/ 875490 h 970740"/>
                <a:gd name="connsiteX0" fmla="*/ 0 w 1900238"/>
                <a:gd name="connsiteY0" fmla="*/ 875490 h 970740"/>
                <a:gd name="connsiteX1" fmla="*/ 304800 w 1900238"/>
                <a:gd name="connsiteY1" fmla="*/ 265890 h 970740"/>
                <a:gd name="connsiteX2" fmla="*/ 1038225 w 1900238"/>
                <a:gd name="connsiteY2" fmla="*/ 56340 h 970740"/>
                <a:gd name="connsiteX3" fmla="*/ 1900238 w 1900238"/>
                <a:gd name="connsiteY3" fmla="*/ 89677 h 970740"/>
                <a:gd name="connsiteX4" fmla="*/ 1695450 w 1900238"/>
                <a:gd name="connsiteY4" fmla="*/ 523065 h 970740"/>
                <a:gd name="connsiteX5" fmla="*/ 842963 w 1900238"/>
                <a:gd name="connsiteY5" fmla="*/ 899302 h 970740"/>
                <a:gd name="connsiteX6" fmla="*/ 142875 w 1900238"/>
                <a:gd name="connsiteY6" fmla="*/ 970740 h 970740"/>
                <a:gd name="connsiteX7" fmla="*/ 0 w 1900238"/>
                <a:gd name="connsiteY7" fmla="*/ 875490 h 970740"/>
                <a:gd name="connsiteX0" fmla="*/ 0 w 1900238"/>
                <a:gd name="connsiteY0" fmla="*/ 860525 h 955775"/>
                <a:gd name="connsiteX1" fmla="*/ 304800 w 1900238"/>
                <a:gd name="connsiteY1" fmla="*/ 250925 h 955775"/>
                <a:gd name="connsiteX2" fmla="*/ 1038225 w 1900238"/>
                <a:gd name="connsiteY2" fmla="*/ 41375 h 955775"/>
                <a:gd name="connsiteX3" fmla="*/ 1900238 w 1900238"/>
                <a:gd name="connsiteY3" fmla="*/ 74712 h 955775"/>
                <a:gd name="connsiteX4" fmla="*/ 1695450 w 1900238"/>
                <a:gd name="connsiteY4" fmla="*/ 508100 h 955775"/>
                <a:gd name="connsiteX5" fmla="*/ 842963 w 1900238"/>
                <a:gd name="connsiteY5" fmla="*/ 884337 h 955775"/>
                <a:gd name="connsiteX6" fmla="*/ 142875 w 1900238"/>
                <a:gd name="connsiteY6" fmla="*/ 955775 h 955775"/>
                <a:gd name="connsiteX7" fmla="*/ 0 w 1900238"/>
                <a:gd name="connsiteY7" fmla="*/ 860525 h 955775"/>
                <a:gd name="connsiteX0" fmla="*/ 0 w 1900238"/>
                <a:gd name="connsiteY0" fmla="*/ 881380 h 976630"/>
                <a:gd name="connsiteX1" fmla="*/ 304800 w 1900238"/>
                <a:gd name="connsiteY1" fmla="*/ 271780 h 976630"/>
                <a:gd name="connsiteX2" fmla="*/ 1038225 w 1900238"/>
                <a:gd name="connsiteY2" fmla="*/ 62230 h 976630"/>
                <a:gd name="connsiteX3" fmla="*/ 1900238 w 1900238"/>
                <a:gd name="connsiteY3" fmla="*/ 95567 h 976630"/>
                <a:gd name="connsiteX4" fmla="*/ 1695450 w 1900238"/>
                <a:gd name="connsiteY4" fmla="*/ 528955 h 976630"/>
                <a:gd name="connsiteX5" fmla="*/ 842963 w 1900238"/>
                <a:gd name="connsiteY5" fmla="*/ 905192 h 976630"/>
                <a:gd name="connsiteX6" fmla="*/ 142875 w 1900238"/>
                <a:gd name="connsiteY6" fmla="*/ 976630 h 976630"/>
                <a:gd name="connsiteX7" fmla="*/ 0 w 1900238"/>
                <a:gd name="connsiteY7" fmla="*/ 881380 h 97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238" h="976630">
                  <a:moveTo>
                    <a:pt x="0" y="881380"/>
                  </a:moveTo>
                  <a:lnTo>
                    <a:pt x="304800" y="271780"/>
                  </a:lnTo>
                  <a:cubicBezTo>
                    <a:pt x="463550" y="311469"/>
                    <a:pt x="810418" y="105887"/>
                    <a:pt x="1038225" y="62230"/>
                  </a:cubicBezTo>
                  <a:cubicBezTo>
                    <a:pt x="1266032" y="18573"/>
                    <a:pt x="1657352" y="-67944"/>
                    <a:pt x="1900238" y="95567"/>
                  </a:cubicBezTo>
                  <a:lnTo>
                    <a:pt x="1695450" y="528955"/>
                  </a:lnTo>
                  <a:lnTo>
                    <a:pt x="842963" y="905192"/>
                  </a:lnTo>
                  <a:lnTo>
                    <a:pt x="142875" y="976630"/>
                  </a:lnTo>
                  <a:lnTo>
                    <a:pt x="0" y="881380"/>
                  </a:lnTo>
                  <a:close/>
                </a:path>
              </a:pathLst>
            </a:custGeom>
            <a:solidFill>
              <a:srgbClr val="A010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" name="koppt-任意多边形">
              <a:extLst>
                <a:ext uri="{FF2B5EF4-FFF2-40B4-BE49-F238E27FC236}">
                  <a16:creationId xmlns:a16="http://schemas.microsoft.com/office/drawing/2014/main" id="{60F7B1E5-B782-9B2E-C7FC-503E2DEB8A30}"/>
                </a:ext>
              </a:extLst>
            </p:cNvPr>
            <p:cNvSpPr/>
            <p:nvPr/>
          </p:nvSpPr>
          <p:spPr>
            <a:xfrm>
              <a:off x="7492677" y="2192473"/>
              <a:ext cx="385763" cy="995362"/>
            </a:xfrm>
            <a:custGeom>
              <a:avLst/>
              <a:gdLst>
                <a:gd name="connsiteX0" fmla="*/ 28575 w 385763"/>
                <a:gd name="connsiteY0" fmla="*/ 995362 h 995362"/>
                <a:gd name="connsiteX1" fmla="*/ 361950 w 385763"/>
                <a:gd name="connsiteY1" fmla="*/ 742950 h 995362"/>
                <a:gd name="connsiteX2" fmla="*/ 385763 w 385763"/>
                <a:gd name="connsiteY2" fmla="*/ 195262 h 995362"/>
                <a:gd name="connsiteX3" fmla="*/ 314325 w 385763"/>
                <a:gd name="connsiteY3" fmla="*/ 161925 h 995362"/>
                <a:gd name="connsiteX4" fmla="*/ 223838 w 385763"/>
                <a:gd name="connsiteY4" fmla="*/ 0 h 995362"/>
                <a:gd name="connsiteX5" fmla="*/ 0 w 385763"/>
                <a:gd name="connsiteY5" fmla="*/ 433387 h 995362"/>
                <a:gd name="connsiteX6" fmla="*/ 28575 w 385763"/>
                <a:gd name="connsiteY6" fmla="*/ 995362 h 995362"/>
                <a:gd name="connsiteX0" fmla="*/ 28575 w 385763"/>
                <a:gd name="connsiteY0" fmla="*/ 995362 h 995362"/>
                <a:gd name="connsiteX1" fmla="*/ 361950 w 385763"/>
                <a:gd name="connsiteY1" fmla="*/ 742950 h 995362"/>
                <a:gd name="connsiteX2" fmla="*/ 385763 w 385763"/>
                <a:gd name="connsiteY2" fmla="*/ 195262 h 995362"/>
                <a:gd name="connsiteX3" fmla="*/ 314325 w 385763"/>
                <a:gd name="connsiteY3" fmla="*/ 161925 h 995362"/>
                <a:gd name="connsiteX4" fmla="*/ 219076 w 385763"/>
                <a:gd name="connsiteY4" fmla="*/ 0 h 995362"/>
                <a:gd name="connsiteX5" fmla="*/ 0 w 385763"/>
                <a:gd name="connsiteY5" fmla="*/ 433387 h 995362"/>
                <a:gd name="connsiteX6" fmla="*/ 28575 w 385763"/>
                <a:gd name="connsiteY6" fmla="*/ 995362 h 99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763" h="995362">
                  <a:moveTo>
                    <a:pt x="28575" y="995362"/>
                  </a:moveTo>
                  <a:lnTo>
                    <a:pt x="361950" y="742950"/>
                  </a:lnTo>
                  <a:lnTo>
                    <a:pt x="385763" y="195262"/>
                  </a:lnTo>
                  <a:lnTo>
                    <a:pt x="314325" y="161925"/>
                  </a:lnTo>
                  <a:lnTo>
                    <a:pt x="219076" y="0"/>
                  </a:lnTo>
                  <a:lnTo>
                    <a:pt x="0" y="433387"/>
                  </a:lnTo>
                  <a:lnTo>
                    <a:pt x="28575" y="995362"/>
                  </a:lnTo>
                  <a:close/>
                </a:path>
              </a:pathLst>
            </a:custGeom>
            <a:solidFill>
              <a:srgbClr val="A01013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" name="koppt-任意多边形">
              <a:extLst>
                <a:ext uri="{FF2B5EF4-FFF2-40B4-BE49-F238E27FC236}">
                  <a16:creationId xmlns:a16="http://schemas.microsoft.com/office/drawing/2014/main" id="{0E851251-9F19-4938-2D8D-6B82F15BD56A}"/>
                </a:ext>
              </a:extLst>
            </p:cNvPr>
            <p:cNvSpPr/>
            <p:nvPr/>
          </p:nvSpPr>
          <p:spPr>
            <a:xfrm>
              <a:off x="5816278" y="2591883"/>
              <a:ext cx="1709737" cy="975775"/>
            </a:xfrm>
            <a:custGeom>
              <a:avLst/>
              <a:gdLst>
                <a:gd name="connsiteX0" fmla="*/ 19050 w 1709737"/>
                <a:gd name="connsiteY0" fmla="*/ 952500 h 952500"/>
                <a:gd name="connsiteX1" fmla="*/ 0 w 1709737"/>
                <a:gd name="connsiteY1" fmla="*/ 352425 h 952500"/>
                <a:gd name="connsiteX2" fmla="*/ 795337 w 1709737"/>
                <a:gd name="connsiteY2" fmla="*/ 123825 h 952500"/>
                <a:gd name="connsiteX3" fmla="*/ 1690687 w 1709737"/>
                <a:gd name="connsiteY3" fmla="*/ 0 h 952500"/>
                <a:gd name="connsiteX4" fmla="*/ 1709737 w 1709737"/>
                <a:gd name="connsiteY4" fmla="*/ 571500 h 952500"/>
                <a:gd name="connsiteX5" fmla="*/ 876300 w 1709737"/>
                <a:gd name="connsiteY5" fmla="*/ 695325 h 952500"/>
                <a:gd name="connsiteX6" fmla="*/ 19050 w 1709737"/>
                <a:gd name="connsiteY6" fmla="*/ 952500 h 952500"/>
                <a:gd name="connsiteX0" fmla="*/ 19050 w 1709737"/>
                <a:gd name="connsiteY0" fmla="*/ 952500 h 952500"/>
                <a:gd name="connsiteX1" fmla="*/ 0 w 1709737"/>
                <a:gd name="connsiteY1" fmla="*/ 352425 h 952500"/>
                <a:gd name="connsiteX2" fmla="*/ 795337 w 1709737"/>
                <a:gd name="connsiteY2" fmla="*/ 123825 h 952500"/>
                <a:gd name="connsiteX3" fmla="*/ 1690687 w 1709737"/>
                <a:gd name="connsiteY3" fmla="*/ 0 h 952500"/>
                <a:gd name="connsiteX4" fmla="*/ 1709737 w 1709737"/>
                <a:gd name="connsiteY4" fmla="*/ 571500 h 952500"/>
                <a:gd name="connsiteX5" fmla="*/ 876300 w 1709737"/>
                <a:gd name="connsiteY5" fmla="*/ 695325 h 952500"/>
                <a:gd name="connsiteX6" fmla="*/ 19050 w 1709737"/>
                <a:gd name="connsiteY6" fmla="*/ 952500 h 952500"/>
                <a:gd name="connsiteX0" fmla="*/ 19050 w 1709737"/>
                <a:gd name="connsiteY0" fmla="*/ 968269 h 968269"/>
                <a:gd name="connsiteX1" fmla="*/ 0 w 1709737"/>
                <a:gd name="connsiteY1" fmla="*/ 368194 h 968269"/>
                <a:gd name="connsiteX2" fmla="*/ 795337 w 1709737"/>
                <a:gd name="connsiteY2" fmla="*/ 139594 h 968269"/>
                <a:gd name="connsiteX3" fmla="*/ 1690687 w 1709737"/>
                <a:gd name="connsiteY3" fmla="*/ 15769 h 968269"/>
                <a:gd name="connsiteX4" fmla="*/ 1709737 w 1709737"/>
                <a:gd name="connsiteY4" fmla="*/ 587269 h 968269"/>
                <a:gd name="connsiteX5" fmla="*/ 876300 w 1709737"/>
                <a:gd name="connsiteY5" fmla="*/ 711094 h 968269"/>
                <a:gd name="connsiteX6" fmla="*/ 19050 w 1709737"/>
                <a:gd name="connsiteY6" fmla="*/ 968269 h 968269"/>
                <a:gd name="connsiteX0" fmla="*/ 19050 w 1709737"/>
                <a:gd name="connsiteY0" fmla="*/ 968269 h 968269"/>
                <a:gd name="connsiteX1" fmla="*/ 0 w 1709737"/>
                <a:gd name="connsiteY1" fmla="*/ 368194 h 968269"/>
                <a:gd name="connsiteX2" fmla="*/ 795337 w 1709737"/>
                <a:gd name="connsiteY2" fmla="*/ 139594 h 968269"/>
                <a:gd name="connsiteX3" fmla="*/ 1690687 w 1709737"/>
                <a:gd name="connsiteY3" fmla="*/ 15769 h 968269"/>
                <a:gd name="connsiteX4" fmla="*/ 1709737 w 1709737"/>
                <a:gd name="connsiteY4" fmla="*/ 587269 h 968269"/>
                <a:gd name="connsiteX5" fmla="*/ 876300 w 1709737"/>
                <a:gd name="connsiteY5" fmla="*/ 711094 h 968269"/>
                <a:gd name="connsiteX6" fmla="*/ 19050 w 1709737"/>
                <a:gd name="connsiteY6" fmla="*/ 968269 h 968269"/>
                <a:gd name="connsiteX0" fmla="*/ 19050 w 1709737"/>
                <a:gd name="connsiteY0" fmla="*/ 972189 h 972189"/>
                <a:gd name="connsiteX1" fmla="*/ 0 w 1709737"/>
                <a:gd name="connsiteY1" fmla="*/ 372114 h 972189"/>
                <a:gd name="connsiteX2" fmla="*/ 795337 w 1709737"/>
                <a:gd name="connsiteY2" fmla="*/ 143514 h 972189"/>
                <a:gd name="connsiteX3" fmla="*/ 1690687 w 1709737"/>
                <a:gd name="connsiteY3" fmla="*/ 19689 h 972189"/>
                <a:gd name="connsiteX4" fmla="*/ 1709737 w 1709737"/>
                <a:gd name="connsiteY4" fmla="*/ 591189 h 972189"/>
                <a:gd name="connsiteX5" fmla="*/ 876300 w 1709737"/>
                <a:gd name="connsiteY5" fmla="*/ 715014 h 972189"/>
                <a:gd name="connsiteX6" fmla="*/ 19050 w 1709737"/>
                <a:gd name="connsiteY6" fmla="*/ 972189 h 972189"/>
                <a:gd name="connsiteX0" fmla="*/ 19050 w 1709737"/>
                <a:gd name="connsiteY0" fmla="*/ 972189 h 972189"/>
                <a:gd name="connsiteX1" fmla="*/ 0 w 1709737"/>
                <a:gd name="connsiteY1" fmla="*/ 372114 h 972189"/>
                <a:gd name="connsiteX2" fmla="*/ 795337 w 1709737"/>
                <a:gd name="connsiteY2" fmla="*/ 143514 h 972189"/>
                <a:gd name="connsiteX3" fmla="*/ 1690687 w 1709737"/>
                <a:gd name="connsiteY3" fmla="*/ 19689 h 972189"/>
                <a:gd name="connsiteX4" fmla="*/ 1709737 w 1709737"/>
                <a:gd name="connsiteY4" fmla="*/ 591189 h 972189"/>
                <a:gd name="connsiteX5" fmla="*/ 876300 w 1709737"/>
                <a:gd name="connsiteY5" fmla="*/ 715014 h 972189"/>
                <a:gd name="connsiteX6" fmla="*/ 19050 w 1709737"/>
                <a:gd name="connsiteY6" fmla="*/ 972189 h 972189"/>
                <a:gd name="connsiteX0" fmla="*/ 19050 w 1709737"/>
                <a:gd name="connsiteY0" fmla="*/ 972189 h 980590"/>
                <a:gd name="connsiteX1" fmla="*/ 0 w 1709737"/>
                <a:gd name="connsiteY1" fmla="*/ 372114 h 980590"/>
                <a:gd name="connsiteX2" fmla="*/ 795337 w 1709737"/>
                <a:gd name="connsiteY2" fmla="*/ 143514 h 980590"/>
                <a:gd name="connsiteX3" fmla="*/ 1690687 w 1709737"/>
                <a:gd name="connsiteY3" fmla="*/ 19689 h 980590"/>
                <a:gd name="connsiteX4" fmla="*/ 1709737 w 1709737"/>
                <a:gd name="connsiteY4" fmla="*/ 591189 h 980590"/>
                <a:gd name="connsiteX5" fmla="*/ 876300 w 1709737"/>
                <a:gd name="connsiteY5" fmla="*/ 715014 h 980590"/>
                <a:gd name="connsiteX6" fmla="*/ 19050 w 1709737"/>
                <a:gd name="connsiteY6" fmla="*/ 972189 h 980590"/>
                <a:gd name="connsiteX0" fmla="*/ 19050 w 1709737"/>
                <a:gd name="connsiteY0" fmla="*/ 972189 h 975511"/>
                <a:gd name="connsiteX1" fmla="*/ 0 w 1709737"/>
                <a:gd name="connsiteY1" fmla="*/ 372114 h 975511"/>
                <a:gd name="connsiteX2" fmla="*/ 795337 w 1709737"/>
                <a:gd name="connsiteY2" fmla="*/ 143514 h 975511"/>
                <a:gd name="connsiteX3" fmla="*/ 1690687 w 1709737"/>
                <a:gd name="connsiteY3" fmla="*/ 19689 h 975511"/>
                <a:gd name="connsiteX4" fmla="*/ 1709737 w 1709737"/>
                <a:gd name="connsiteY4" fmla="*/ 591189 h 975511"/>
                <a:gd name="connsiteX5" fmla="*/ 876300 w 1709737"/>
                <a:gd name="connsiteY5" fmla="*/ 715014 h 975511"/>
                <a:gd name="connsiteX6" fmla="*/ 19050 w 1709737"/>
                <a:gd name="connsiteY6" fmla="*/ 972189 h 975511"/>
                <a:gd name="connsiteX0" fmla="*/ 19050 w 1709737"/>
                <a:gd name="connsiteY0" fmla="*/ 972189 h 975775"/>
                <a:gd name="connsiteX1" fmla="*/ 0 w 1709737"/>
                <a:gd name="connsiteY1" fmla="*/ 372114 h 975775"/>
                <a:gd name="connsiteX2" fmla="*/ 795337 w 1709737"/>
                <a:gd name="connsiteY2" fmla="*/ 143514 h 975775"/>
                <a:gd name="connsiteX3" fmla="*/ 1690687 w 1709737"/>
                <a:gd name="connsiteY3" fmla="*/ 19689 h 975775"/>
                <a:gd name="connsiteX4" fmla="*/ 1709737 w 1709737"/>
                <a:gd name="connsiteY4" fmla="*/ 591189 h 975775"/>
                <a:gd name="connsiteX5" fmla="*/ 876300 w 1709737"/>
                <a:gd name="connsiteY5" fmla="*/ 715014 h 975775"/>
                <a:gd name="connsiteX6" fmla="*/ 19050 w 1709737"/>
                <a:gd name="connsiteY6" fmla="*/ 972189 h 975775"/>
                <a:gd name="connsiteX0" fmla="*/ 19050 w 1709737"/>
                <a:gd name="connsiteY0" fmla="*/ 972189 h 975775"/>
                <a:gd name="connsiteX1" fmla="*/ 0 w 1709737"/>
                <a:gd name="connsiteY1" fmla="*/ 372114 h 975775"/>
                <a:gd name="connsiteX2" fmla="*/ 795337 w 1709737"/>
                <a:gd name="connsiteY2" fmla="*/ 143514 h 975775"/>
                <a:gd name="connsiteX3" fmla="*/ 1690687 w 1709737"/>
                <a:gd name="connsiteY3" fmla="*/ 19689 h 975775"/>
                <a:gd name="connsiteX4" fmla="*/ 1709737 w 1709737"/>
                <a:gd name="connsiteY4" fmla="*/ 591189 h 975775"/>
                <a:gd name="connsiteX5" fmla="*/ 876300 w 1709737"/>
                <a:gd name="connsiteY5" fmla="*/ 715014 h 975775"/>
                <a:gd name="connsiteX6" fmla="*/ 19050 w 1709737"/>
                <a:gd name="connsiteY6" fmla="*/ 972189 h 97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9737" h="975775">
                  <a:moveTo>
                    <a:pt x="19050" y="972189"/>
                  </a:moveTo>
                  <a:lnTo>
                    <a:pt x="0" y="372114"/>
                  </a:lnTo>
                  <a:cubicBezTo>
                    <a:pt x="272256" y="424502"/>
                    <a:pt x="592137" y="227652"/>
                    <a:pt x="795337" y="143514"/>
                  </a:cubicBezTo>
                  <a:cubicBezTo>
                    <a:pt x="998537" y="59376"/>
                    <a:pt x="1301749" y="-43811"/>
                    <a:pt x="1690687" y="19689"/>
                  </a:cubicBezTo>
                  <a:lnTo>
                    <a:pt x="1709737" y="591189"/>
                  </a:lnTo>
                  <a:cubicBezTo>
                    <a:pt x="1426368" y="578488"/>
                    <a:pt x="1143793" y="632464"/>
                    <a:pt x="876300" y="715014"/>
                  </a:cubicBezTo>
                  <a:cubicBezTo>
                    <a:pt x="608807" y="797564"/>
                    <a:pt x="460375" y="1005527"/>
                    <a:pt x="19050" y="972189"/>
                  </a:cubicBezTo>
                  <a:close/>
                </a:path>
              </a:pathLst>
            </a:custGeom>
            <a:solidFill>
              <a:srgbClr val="A01013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" name="koppt-任意多边形">
              <a:extLst>
                <a:ext uri="{FF2B5EF4-FFF2-40B4-BE49-F238E27FC236}">
                  <a16:creationId xmlns:a16="http://schemas.microsoft.com/office/drawing/2014/main" id="{581B70B5-430F-7D9C-BD56-249A9A08D262}"/>
                </a:ext>
              </a:extLst>
            </p:cNvPr>
            <p:cNvSpPr/>
            <p:nvPr/>
          </p:nvSpPr>
          <p:spPr>
            <a:xfrm>
              <a:off x="7618090" y="2395991"/>
              <a:ext cx="1631950" cy="896886"/>
            </a:xfrm>
            <a:custGeom>
              <a:avLst/>
              <a:gdLst>
                <a:gd name="connsiteX0" fmla="*/ 19050 w 1631950"/>
                <a:gd name="connsiteY0" fmla="*/ 717550 h 717550"/>
                <a:gd name="connsiteX1" fmla="*/ 0 w 1631950"/>
                <a:gd name="connsiteY1" fmla="*/ 146050 h 717550"/>
                <a:gd name="connsiteX2" fmla="*/ 1593850 w 1631950"/>
                <a:gd name="connsiteY2" fmla="*/ 0 h 717550"/>
                <a:gd name="connsiteX3" fmla="*/ 1631950 w 1631950"/>
                <a:gd name="connsiteY3" fmla="*/ 590550 h 717550"/>
                <a:gd name="connsiteX4" fmla="*/ 19050 w 1631950"/>
                <a:gd name="connsiteY4" fmla="*/ 717550 h 717550"/>
                <a:gd name="connsiteX0" fmla="*/ 19050 w 1631950"/>
                <a:gd name="connsiteY0" fmla="*/ 717550 h 801167"/>
                <a:gd name="connsiteX1" fmla="*/ 0 w 1631950"/>
                <a:gd name="connsiteY1" fmla="*/ 146050 h 801167"/>
                <a:gd name="connsiteX2" fmla="*/ 1593850 w 1631950"/>
                <a:gd name="connsiteY2" fmla="*/ 0 h 801167"/>
                <a:gd name="connsiteX3" fmla="*/ 1631950 w 1631950"/>
                <a:gd name="connsiteY3" fmla="*/ 590550 h 801167"/>
                <a:gd name="connsiteX4" fmla="*/ 19050 w 1631950"/>
                <a:gd name="connsiteY4" fmla="*/ 717550 h 801167"/>
                <a:gd name="connsiteX0" fmla="*/ 19050 w 1631950"/>
                <a:gd name="connsiteY0" fmla="*/ 717550 h 813066"/>
                <a:gd name="connsiteX1" fmla="*/ 0 w 1631950"/>
                <a:gd name="connsiteY1" fmla="*/ 146050 h 813066"/>
                <a:gd name="connsiteX2" fmla="*/ 1593850 w 1631950"/>
                <a:gd name="connsiteY2" fmla="*/ 0 h 813066"/>
                <a:gd name="connsiteX3" fmla="*/ 1631950 w 1631950"/>
                <a:gd name="connsiteY3" fmla="*/ 590550 h 813066"/>
                <a:gd name="connsiteX4" fmla="*/ 19050 w 1631950"/>
                <a:gd name="connsiteY4" fmla="*/ 717550 h 813066"/>
                <a:gd name="connsiteX0" fmla="*/ 19050 w 1631950"/>
                <a:gd name="connsiteY0" fmla="*/ 717550 h 813066"/>
                <a:gd name="connsiteX1" fmla="*/ 0 w 1631950"/>
                <a:gd name="connsiteY1" fmla="*/ 146050 h 813066"/>
                <a:gd name="connsiteX2" fmla="*/ 1593850 w 1631950"/>
                <a:gd name="connsiteY2" fmla="*/ 0 h 813066"/>
                <a:gd name="connsiteX3" fmla="*/ 1631950 w 1631950"/>
                <a:gd name="connsiteY3" fmla="*/ 590550 h 813066"/>
                <a:gd name="connsiteX4" fmla="*/ 19050 w 1631950"/>
                <a:gd name="connsiteY4" fmla="*/ 717550 h 813066"/>
                <a:gd name="connsiteX0" fmla="*/ 19050 w 1631950"/>
                <a:gd name="connsiteY0" fmla="*/ 717550 h 813066"/>
                <a:gd name="connsiteX1" fmla="*/ 0 w 1631950"/>
                <a:gd name="connsiteY1" fmla="*/ 146050 h 813066"/>
                <a:gd name="connsiteX2" fmla="*/ 1593850 w 1631950"/>
                <a:gd name="connsiteY2" fmla="*/ 0 h 813066"/>
                <a:gd name="connsiteX3" fmla="*/ 1631950 w 1631950"/>
                <a:gd name="connsiteY3" fmla="*/ 590550 h 813066"/>
                <a:gd name="connsiteX4" fmla="*/ 19050 w 1631950"/>
                <a:gd name="connsiteY4" fmla="*/ 717550 h 813066"/>
                <a:gd name="connsiteX0" fmla="*/ 19050 w 1631950"/>
                <a:gd name="connsiteY0" fmla="*/ 717550 h 813066"/>
                <a:gd name="connsiteX1" fmla="*/ 0 w 1631950"/>
                <a:gd name="connsiteY1" fmla="*/ 146050 h 813066"/>
                <a:gd name="connsiteX2" fmla="*/ 1593850 w 1631950"/>
                <a:gd name="connsiteY2" fmla="*/ 0 h 813066"/>
                <a:gd name="connsiteX3" fmla="*/ 1631950 w 1631950"/>
                <a:gd name="connsiteY3" fmla="*/ 590550 h 813066"/>
                <a:gd name="connsiteX4" fmla="*/ 19050 w 1631950"/>
                <a:gd name="connsiteY4" fmla="*/ 717550 h 813066"/>
                <a:gd name="connsiteX0" fmla="*/ 19050 w 1631950"/>
                <a:gd name="connsiteY0" fmla="*/ 793750 h 889266"/>
                <a:gd name="connsiteX1" fmla="*/ 0 w 1631950"/>
                <a:gd name="connsiteY1" fmla="*/ 222250 h 889266"/>
                <a:gd name="connsiteX2" fmla="*/ 1578610 w 1631950"/>
                <a:gd name="connsiteY2" fmla="*/ 0 h 889266"/>
                <a:gd name="connsiteX3" fmla="*/ 1631950 w 1631950"/>
                <a:gd name="connsiteY3" fmla="*/ 666750 h 889266"/>
                <a:gd name="connsiteX4" fmla="*/ 19050 w 1631950"/>
                <a:gd name="connsiteY4" fmla="*/ 793750 h 889266"/>
                <a:gd name="connsiteX0" fmla="*/ 19050 w 1631950"/>
                <a:gd name="connsiteY0" fmla="*/ 793750 h 889266"/>
                <a:gd name="connsiteX1" fmla="*/ 0 w 1631950"/>
                <a:gd name="connsiteY1" fmla="*/ 222250 h 889266"/>
                <a:gd name="connsiteX2" fmla="*/ 1578610 w 1631950"/>
                <a:gd name="connsiteY2" fmla="*/ 0 h 889266"/>
                <a:gd name="connsiteX3" fmla="*/ 1631950 w 1631950"/>
                <a:gd name="connsiteY3" fmla="*/ 666750 h 889266"/>
                <a:gd name="connsiteX4" fmla="*/ 19050 w 1631950"/>
                <a:gd name="connsiteY4" fmla="*/ 793750 h 889266"/>
                <a:gd name="connsiteX0" fmla="*/ 19050 w 1631950"/>
                <a:gd name="connsiteY0" fmla="*/ 801370 h 896886"/>
                <a:gd name="connsiteX1" fmla="*/ 0 w 1631950"/>
                <a:gd name="connsiteY1" fmla="*/ 229870 h 896886"/>
                <a:gd name="connsiteX2" fmla="*/ 1593850 w 1631950"/>
                <a:gd name="connsiteY2" fmla="*/ 0 h 896886"/>
                <a:gd name="connsiteX3" fmla="*/ 1631950 w 1631950"/>
                <a:gd name="connsiteY3" fmla="*/ 674370 h 896886"/>
                <a:gd name="connsiteX4" fmla="*/ 19050 w 1631950"/>
                <a:gd name="connsiteY4" fmla="*/ 801370 h 8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1950" h="896886">
                  <a:moveTo>
                    <a:pt x="19050" y="801370"/>
                  </a:moveTo>
                  <a:lnTo>
                    <a:pt x="0" y="229870"/>
                  </a:lnTo>
                  <a:cubicBezTo>
                    <a:pt x="519853" y="298027"/>
                    <a:pt x="1081617" y="105833"/>
                    <a:pt x="1593850" y="0"/>
                  </a:cubicBezTo>
                  <a:lnTo>
                    <a:pt x="1631950" y="674370"/>
                  </a:lnTo>
                  <a:cubicBezTo>
                    <a:pt x="1087967" y="786553"/>
                    <a:pt x="340783" y="1032087"/>
                    <a:pt x="19050" y="801370"/>
                  </a:cubicBezTo>
                  <a:close/>
                </a:path>
              </a:pathLst>
            </a:custGeom>
            <a:solidFill>
              <a:srgbClr val="26262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" name="koppt-任意多边形">
              <a:extLst>
                <a:ext uri="{FF2B5EF4-FFF2-40B4-BE49-F238E27FC236}">
                  <a16:creationId xmlns:a16="http://schemas.microsoft.com/office/drawing/2014/main" id="{1703FDC7-9F26-BCA7-A88B-9EC98CFE8DFF}"/>
                </a:ext>
              </a:extLst>
            </p:cNvPr>
            <p:cNvSpPr/>
            <p:nvPr/>
          </p:nvSpPr>
          <p:spPr>
            <a:xfrm>
              <a:off x="7618090" y="1895610"/>
              <a:ext cx="2552700" cy="901700"/>
            </a:xfrm>
            <a:custGeom>
              <a:avLst/>
              <a:gdLst>
                <a:gd name="connsiteX0" fmla="*/ 0 w 2552700"/>
                <a:gd name="connsiteY0" fmla="*/ 742950 h 901700"/>
                <a:gd name="connsiteX1" fmla="*/ 203200 w 2552700"/>
                <a:gd name="connsiteY1" fmla="*/ 304800 h 901700"/>
                <a:gd name="connsiteX2" fmla="*/ 1085850 w 2552700"/>
                <a:gd name="connsiteY2" fmla="*/ 254000 h 901700"/>
                <a:gd name="connsiteX3" fmla="*/ 1079500 w 2552700"/>
                <a:gd name="connsiteY3" fmla="*/ 0 h 901700"/>
                <a:gd name="connsiteX4" fmla="*/ 2552700 w 2552700"/>
                <a:gd name="connsiteY4" fmla="*/ 203200 h 901700"/>
                <a:gd name="connsiteX5" fmla="*/ 1606550 w 2552700"/>
                <a:gd name="connsiteY5" fmla="*/ 901700 h 901700"/>
                <a:gd name="connsiteX6" fmla="*/ 1593850 w 2552700"/>
                <a:gd name="connsiteY6" fmla="*/ 584200 h 901700"/>
                <a:gd name="connsiteX7" fmla="*/ 0 w 2552700"/>
                <a:gd name="connsiteY7" fmla="*/ 742950 h 901700"/>
                <a:gd name="connsiteX0" fmla="*/ 0 w 2552700"/>
                <a:gd name="connsiteY0" fmla="*/ 742950 h 901700"/>
                <a:gd name="connsiteX1" fmla="*/ 203200 w 2552700"/>
                <a:gd name="connsiteY1" fmla="*/ 304800 h 901700"/>
                <a:gd name="connsiteX2" fmla="*/ 1085850 w 2552700"/>
                <a:gd name="connsiteY2" fmla="*/ 254000 h 901700"/>
                <a:gd name="connsiteX3" fmla="*/ 1079500 w 2552700"/>
                <a:gd name="connsiteY3" fmla="*/ 0 h 901700"/>
                <a:gd name="connsiteX4" fmla="*/ 2552700 w 2552700"/>
                <a:gd name="connsiteY4" fmla="*/ 203200 h 901700"/>
                <a:gd name="connsiteX5" fmla="*/ 1606550 w 2552700"/>
                <a:gd name="connsiteY5" fmla="*/ 901700 h 901700"/>
                <a:gd name="connsiteX6" fmla="*/ 1593850 w 2552700"/>
                <a:gd name="connsiteY6" fmla="*/ 584200 h 901700"/>
                <a:gd name="connsiteX7" fmla="*/ 0 w 2552700"/>
                <a:gd name="connsiteY7" fmla="*/ 742950 h 901700"/>
                <a:gd name="connsiteX0" fmla="*/ 0 w 2552700"/>
                <a:gd name="connsiteY0" fmla="*/ 742950 h 901700"/>
                <a:gd name="connsiteX1" fmla="*/ 203200 w 2552700"/>
                <a:gd name="connsiteY1" fmla="*/ 304800 h 901700"/>
                <a:gd name="connsiteX2" fmla="*/ 1085850 w 2552700"/>
                <a:gd name="connsiteY2" fmla="*/ 254000 h 901700"/>
                <a:gd name="connsiteX3" fmla="*/ 1079500 w 2552700"/>
                <a:gd name="connsiteY3" fmla="*/ 0 h 901700"/>
                <a:gd name="connsiteX4" fmla="*/ 2552700 w 2552700"/>
                <a:gd name="connsiteY4" fmla="*/ 203200 h 901700"/>
                <a:gd name="connsiteX5" fmla="*/ 1606550 w 2552700"/>
                <a:gd name="connsiteY5" fmla="*/ 901700 h 901700"/>
                <a:gd name="connsiteX6" fmla="*/ 1593850 w 2552700"/>
                <a:gd name="connsiteY6" fmla="*/ 584200 h 901700"/>
                <a:gd name="connsiteX7" fmla="*/ 0 w 2552700"/>
                <a:gd name="connsiteY7" fmla="*/ 742950 h 901700"/>
                <a:gd name="connsiteX0" fmla="*/ 0 w 2552700"/>
                <a:gd name="connsiteY0" fmla="*/ 742950 h 901700"/>
                <a:gd name="connsiteX1" fmla="*/ 203200 w 2552700"/>
                <a:gd name="connsiteY1" fmla="*/ 304800 h 901700"/>
                <a:gd name="connsiteX2" fmla="*/ 1085850 w 2552700"/>
                <a:gd name="connsiteY2" fmla="*/ 254000 h 901700"/>
                <a:gd name="connsiteX3" fmla="*/ 1079500 w 2552700"/>
                <a:gd name="connsiteY3" fmla="*/ 0 h 901700"/>
                <a:gd name="connsiteX4" fmla="*/ 2552700 w 2552700"/>
                <a:gd name="connsiteY4" fmla="*/ 203200 h 901700"/>
                <a:gd name="connsiteX5" fmla="*/ 1606550 w 2552700"/>
                <a:gd name="connsiteY5" fmla="*/ 901700 h 901700"/>
                <a:gd name="connsiteX6" fmla="*/ 1593850 w 2552700"/>
                <a:gd name="connsiteY6" fmla="*/ 584200 h 901700"/>
                <a:gd name="connsiteX7" fmla="*/ 0 w 2552700"/>
                <a:gd name="connsiteY7" fmla="*/ 742950 h 901700"/>
                <a:gd name="connsiteX0" fmla="*/ 0 w 2552700"/>
                <a:gd name="connsiteY0" fmla="*/ 742950 h 901700"/>
                <a:gd name="connsiteX1" fmla="*/ 203200 w 2552700"/>
                <a:gd name="connsiteY1" fmla="*/ 304800 h 901700"/>
                <a:gd name="connsiteX2" fmla="*/ 1085850 w 2552700"/>
                <a:gd name="connsiteY2" fmla="*/ 254000 h 901700"/>
                <a:gd name="connsiteX3" fmla="*/ 1079500 w 2552700"/>
                <a:gd name="connsiteY3" fmla="*/ 0 h 901700"/>
                <a:gd name="connsiteX4" fmla="*/ 2552700 w 2552700"/>
                <a:gd name="connsiteY4" fmla="*/ 203200 h 901700"/>
                <a:gd name="connsiteX5" fmla="*/ 1606550 w 2552700"/>
                <a:gd name="connsiteY5" fmla="*/ 901700 h 901700"/>
                <a:gd name="connsiteX6" fmla="*/ 1593850 w 2552700"/>
                <a:gd name="connsiteY6" fmla="*/ 584200 h 901700"/>
                <a:gd name="connsiteX7" fmla="*/ 0 w 2552700"/>
                <a:gd name="connsiteY7" fmla="*/ 742950 h 90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52700" h="901700">
                  <a:moveTo>
                    <a:pt x="0" y="742950"/>
                  </a:moveTo>
                  <a:lnTo>
                    <a:pt x="203200" y="304800"/>
                  </a:lnTo>
                  <a:cubicBezTo>
                    <a:pt x="554567" y="370417"/>
                    <a:pt x="797983" y="296333"/>
                    <a:pt x="1085850" y="254000"/>
                  </a:cubicBezTo>
                  <a:lnTo>
                    <a:pt x="1079500" y="0"/>
                  </a:lnTo>
                  <a:lnTo>
                    <a:pt x="2552700" y="203200"/>
                  </a:lnTo>
                  <a:lnTo>
                    <a:pt x="1606550" y="901700"/>
                  </a:lnTo>
                  <a:lnTo>
                    <a:pt x="1593850" y="584200"/>
                  </a:lnTo>
                  <a:cubicBezTo>
                    <a:pt x="1075267" y="687917"/>
                    <a:pt x="594783" y="937683"/>
                    <a:pt x="0" y="742950"/>
                  </a:cubicBezTo>
                  <a:close/>
                </a:path>
              </a:pathLst>
            </a:cu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" name="koppt-任意多边形">
              <a:extLst>
                <a:ext uri="{FF2B5EF4-FFF2-40B4-BE49-F238E27FC236}">
                  <a16:creationId xmlns:a16="http://schemas.microsoft.com/office/drawing/2014/main" id="{EDA017AA-2FAA-6838-D59F-6AE08007EADD}"/>
                </a:ext>
              </a:extLst>
            </p:cNvPr>
            <p:cNvSpPr/>
            <p:nvPr/>
          </p:nvSpPr>
          <p:spPr>
            <a:xfrm>
              <a:off x="9224640" y="2098810"/>
              <a:ext cx="1009650" cy="1282700"/>
            </a:xfrm>
            <a:custGeom>
              <a:avLst/>
              <a:gdLst>
                <a:gd name="connsiteX0" fmla="*/ 31750 w 1009650"/>
                <a:gd name="connsiteY0" fmla="*/ 1282700 h 1282700"/>
                <a:gd name="connsiteX1" fmla="*/ 0 w 1009650"/>
                <a:gd name="connsiteY1" fmla="*/ 698500 h 1282700"/>
                <a:gd name="connsiteX2" fmla="*/ 939800 w 1009650"/>
                <a:gd name="connsiteY2" fmla="*/ 0 h 1282700"/>
                <a:gd name="connsiteX3" fmla="*/ 1009650 w 1009650"/>
                <a:gd name="connsiteY3" fmla="*/ 615950 h 1282700"/>
                <a:gd name="connsiteX4" fmla="*/ 31750 w 1009650"/>
                <a:gd name="connsiteY4" fmla="*/ 1282700 h 1282700"/>
                <a:gd name="connsiteX0" fmla="*/ 46990 w 1024890"/>
                <a:gd name="connsiteY0" fmla="*/ 1282700 h 1282700"/>
                <a:gd name="connsiteX1" fmla="*/ 0 w 1024890"/>
                <a:gd name="connsiteY1" fmla="*/ 706120 h 1282700"/>
                <a:gd name="connsiteX2" fmla="*/ 955040 w 1024890"/>
                <a:gd name="connsiteY2" fmla="*/ 0 h 1282700"/>
                <a:gd name="connsiteX3" fmla="*/ 1024890 w 1024890"/>
                <a:gd name="connsiteY3" fmla="*/ 615950 h 1282700"/>
                <a:gd name="connsiteX4" fmla="*/ 46990 w 1024890"/>
                <a:gd name="connsiteY4" fmla="*/ 1282700 h 1282700"/>
                <a:gd name="connsiteX0" fmla="*/ 31750 w 1009650"/>
                <a:gd name="connsiteY0" fmla="*/ 1282700 h 1282700"/>
                <a:gd name="connsiteX1" fmla="*/ 0 w 1009650"/>
                <a:gd name="connsiteY1" fmla="*/ 713740 h 1282700"/>
                <a:gd name="connsiteX2" fmla="*/ 939800 w 1009650"/>
                <a:gd name="connsiteY2" fmla="*/ 0 h 1282700"/>
                <a:gd name="connsiteX3" fmla="*/ 1009650 w 1009650"/>
                <a:gd name="connsiteY3" fmla="*/ 615950 h 1282700"/>
                <a:gd name="connsiteX4" fmla="*/ 31750 w 1009650"/>
                <a:gd name="connsiteY4" fmla="*/ 1282700 h 1282700"/>
                <a:gd name="connsiteX0" fmla="*/ 31750 w 1009650"/>
                <a:gd name="connsiteY0" fmla="*/ 1282700 h 1282700"/>
                <a:gd name="connsiteX1" fmla="*/ 0 w 1009650"/>
                <a:gd name="connsiteY1" fmla="*/ 698500 h 1282700"/>
                <a:gd name="connsiteX2" fmla="*/ 939800 w 1009650"/>
                <a:gd name="connsiteY2" fmla="*/ 0 h 1282700"/>
                <a:gd name="connsiteX3" fmla="*/ 1009650 w 1009650"/>
                <a:gd name="connsiteY3" fmla="*/ 615950 h 1282700"/>
                <a:gd name="connsiteX4" fmla="*/ 31750 w 1009650"/>
                <a:gd name="connsiteY4" fmla="*/ 1282700 h 12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282700">
                  <a:moveTo>
                    <a:pt x="31750" y="1282700"/>
                  </a:moveTo>
                  <a:lnTo>
                    <a:pt x="0" y="698500"/>
                  </a:lnTo>
                  <a:lnTo>
                    <a:pt x="939800" y="0"/>
                  </a:lnTo>
                  <a:lnTo>
                    <a:pt x="1009650" y="615950"/>
                  </a:lnTo>
                  <a:lnTo>
                    <a:pt x="31750" y="1282700"/>
                  </a:lnTo>
                  <a:close/>
                </a:path>
              </a:pathLst>
            </a:custGeom>
            <a:solidFill>
              <a:srgbClr val="262626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" name="1">
              <a:extLst>
                <a:ext uri="{FF2B5EF4-FFF2-40B4-BE49-F238E27FC236}">
                  <a16:creationId xmlns:a16="http://schemas.microsoft.com/office/drawing/2014/main" id="{20810A89-18F7-F920-8BAA-9990CD12EDE6}"/>
                </a:ext>
              </a:extLst>
            </p:cNvPr>
            <p:cNvSpPr/>
            <p:nvPr/>
          </p:nvSpPr>
          <p:spPr>
            <a:xfrm>
              <a:off x="2810481" y="2394426"/>
              <a:ext cx="394915" cy="39491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AC0000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C000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" name="2">
              <a:extLst>
                <a:ext uri="{FF2B5EF4-FFF2-40B4-BE49-F238E27FC236}">
                  <a16:creationId xmlns:a16="http://schemas.microsoft.com/office/drawing/2014/main" id="{C0F3B4FE-C8AB-5B06-21C8-099EFD0A7B58}"/>
                </a:ext>
              </a:extLst>
            </p:cNvPr>
            <p:cNvSpPr/>
            <p:nvPr/>
          </p:nvSpPr>
          <p:spPr>
            <a:xfrm>
              <a:off x="4643566" y="2190186"/>
              <a:ext cx="394915" cy="39491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" name="3">
              <a:extLst>
                <a:ext uri="{FF2B5EF4-FFF2-40B4-BE49-F238E27FC236}">
                  <a16:creationId xmlns:a16="http://schemas.microsoft.com/office/drawing/2014/main" id="{5DF46DB9-E890-6CB8-3ADA-1B426C505948}"/>
                </a:ext>
              </a:extLst>
            </p:cNvPr>
            <p:cNvSpPr/>
            <p:nvPr/>
          </p:nvSpPr>
          <p:spPr>
            <a:xfrm>
              <a:off x="6588912" y="2208692"/>
              <a:ext cx="394915" cy="39491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" name="4">
              <a:extLst>
                <a:ext uri="{FF2B5EF4-FFF2-40B4-BE49-F238E27FC236}">
                  <a16:creationId xmlns:a16="http://schemas.microsoft.com/office/drawing/2014/main" id="{50851E9A-C491-F915-77ED-D615A7CF7F91}"/>
                </a:ext>
              </a:extLst>
            </p:cNvPr>
            <p:cNvSpPr/>
            <p:nvPr/>
          </p:nvSpPr>
          <p:spPr>
            <a:xfrm>
              <a:off x="8291371" y="2208692"/>
              <a:ext cx="394915" cy="39491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4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" name="koppt-圆点">
              <a:extLst>
                <a:ext uri="{FF2B5EF4-FFF2-40B4-BE49-F238E27FC236}">
                  <a16:creationId xmlns:a16="http://schemas.microsoft.com/office/drawing/2014/main" id="{BA2B60FD-0A35-1461-016F-81CC8773B0AD}"/>
                </a:ext>
              </a:extLst>
            </p:cNvPr>
            <p:cNvSpPr/>
            <p:nvPr/>
          </p:nvSpPr>
          <p:spPr>
            <a:xfrm>
              <a:off x="2822464" y="3672235"/>
              <a:ext cx="167850" cy="167850"/>
            </a:xfrm>
            <a:prstGeom prst="ellipse">
              <a:avLst/>
            </a:pr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" name="koppt-圆点">
              <a:extLst>
                <a:ext uri="{FF2B5EF4-FFF2-40B4-BE49-F238E27FC236}">
                  <a16:creationId xmlns:a16="http://schemas.microsoft.com/office/drawing/2014/main" id="{F760EDB4-90DC-F336-81AC-00992A5BA97D}"/>
                </a:ext>
              </a:extLst>
            </p:cNvPr>
            <p:cNvSpPr/>
            <p:nvPr/>
          </p:nvSpPr>
          <p:spPr>
            <a:xfrm>
              <a:off x="8626364" y="3424585"/>
              <a:ext cx="167850" cy="167850"/>
            </a:xfrm>
            <a:prstGeom prst="ellipse">
              <a:avLst/>
            </a:pr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" name="koppt-圆点">
              <a:extLst>
                <a:ext uri="{FF2B5EF4-FFF2-40B4-BE49-F238E27FC236}">
                  <a16:creationId xmlns:a16="http://schemas.microsoft.com/office/drawing/2014/main" id="{E9B47AD8-46D9-7BD4-82AD-9962FEB6E2C9}"/>
                </a:ext>
              </a:extLst>
            </p:cNvPr>
            <p:cNvSpPr/>
            <p:nvPr/>
          </p:nvSpPr>
          <p:spPr>
            <a:xfrm>
              <a:off x="6702442" y="3491260"/>
              <a:ext cx="167850" cy="167850"/>
            </a:xfrm>
            <a:prstGeom prst="ellipse">
              <a:avLst/>
            </a:prstGeom>
            <a:solidFill>
              <a:srgbClr val="A010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" name="koppt-圆点">
              <a:extLst>
                <a:ext uri="{FF2B5EF4-FFF2-40B4-BE49-F238E27FC236}">
                  <a16:creationId xmlns:a16="http://schemas.microsoft.com/office/drawing/2014/main" id="{6A84CC31-B9F2-3D3B-5CE6-3F9ACBE61AE3}"/>
                </a:ext>
              </a:extLst>
            </p:cNvPr>
            <p:cNvSpPr/>
            <p:nvPr/>
          </p:nvSpPr>
          <p:spPr>
            <a:xfrm>
              <a:off x="4755131" y="3576985"/>
              <a:ext cx="167850" cy="167850"/>
            </a:xfrm>
            <a:prstGeom prst="ellipse">
              <a:avLst/>
            </a:pr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30" name="koppt-连接线">
              <a:extLst>
                <a:ext uri="{FF2B5EF4-FFF2-40B4-BE49-F238E27FC236}">
                  <a16:creationId xmlns:a16="http://schemas.microsoft.com/office/drawing/2014/main" id="{DF204483-89C2-A922-F34F-3DBAE53A1F47}"/>
                </a:ext>
              </a:extLst>
            </p:cNvPr>
            <p:cNvCxnSpPr/>
            <p:nvPr/>
          </p:nvCxnSpPr>
          <p:spPr>
            <a:xfrm>
              <a:off x="2909564" y="3694934"/>
              <a:ext cx="0" cy="283744"/>
            </a:xfrm>
            <a:prstGeom prst="line">
              <a:avLst/>
            </a:prstGeom>
            <a:noFill/>
            <a:ln w="15875" cap="flat" cmpd="sng" algn="ctr">
              <a:solidFill>
                <a:srgbClr val="AC0000"/>
              </a:solidFill>
              <a:prstDash val="sysDot"/>
              <a:miter lim="800000"/>
            </a:ln>
            <a:effectLst/>
          </p:spPr>
        </p:cxnSp>
        <p:cxnSp>
          <p:nvCxnSpPr>
            <p:cNvPr id="31" name="koppt-连接线">
              <a:extLst>
                <a:ext uri="{FF2B5EF4-FFF2-40B4-BE49-F238E27FC236}">
                  <a16:creationId xmlns:a16="http://schemas.microsoft.com/office/drawing/2014/main" id="{B1483CD3-4961-626E-201E-EE9E2BF1DD14}"/>
                </a:ext>
              </a:extLst>
            </p:cNvPr>
            <p:cNvCxnSpPr/>
            <p:nvPr/>
          </p:nvCxnSpPr>
          <p:spPr>
            <a:xfrm>
              <a:off x="8710289" y="3527307"/>
              <a:ext cx="0" cy="456974"/>
            </a:xfrm>
            <a:prstGeom prst="line">
              <a:avLst/>
            </a:prstGeom>
            <a:noFill/>
            <a:ln w="15875" cap="flat" cmpd="sng" algn="ctr">
              <a:solidFill>
                <a:srgbClr val="262626"/>
              </a:solidFill>
              <a:prstDash val="sysDot"/>
              <a:miter lim="800000"/>
            </a:ln>
            <a:effectLst/>
          </p:spPr>
        </p:cxnSp>
        <p:cxnSp>
          <p:nvCxnSpPr>
            <p:cNvPr id="32" name="koppt-连接线">
              <a:extLst>
                <a:ext uri="{FF2B5EF4-FFF2-40B4-BE49-F238E27FC236}">
                  <a16:creationId xmlns:a16="http://schemas.microsoft.com/office/drawing/2014/main" id="{CDC8CA0E-5E97-3338-FF5A-2A7DA3D65642}"/>
                </a:ext>
              </a:extLst>
            </p:cNvPr>
            <p:cNvCxnSpPr/>
            <p:nvPr/>
          </p:nvCxnSpPr>
          <p:spPr>
            <a:xfrm>
              <a:off x="6786367" y="3567582"/>
              <a:ext cx="0" cy="415431"/>
            </a:xfrm>
            <a:prstGeom prst="line">
              <a:avLst/>
            </a:prstGeom>
            <a:noFill/>
            <a:ln w="15875" cap="flat" cmpd="sng" algn="ctr">
              <a:solidFill>
                <a:srgbClr val="A01013"/>
              </a:solidFill>
              <a:prstDash val="sysDot"/>
              <a:miter lim="800000"/>
            </a:ln>
            <a:effectLst/>
          </p:spPr>
        </p:cxnSp>
        <p:cxnSp>
          <p:nvCxnSpPr>
            <p:cNvPr id="33" name="koppt-连接线">
              <a:extLst>
                <a:ext uri="{FF2B5EF4-FFF2-40B4-BE49-F238E27FC236}">
                  <a16:creationId xmlns:a16="http://schemas.microsoft.com/office/drawing/2014/main" id="{1057FA4F-AE93-A9FA-E35D-5380E01D6B99}"/>
                </a:ext>
              </a:extLst>
            </p:cNvPr>
            <p:cNvCxnSpPr/>
            <p:nvPr/>
          </p:nvCxnSpPr>
          <p:spPr>
            <a:xfrm>
              <a:off x="4839056" y="3602966"/>
              <a:ext cx="0" cy="377664"/>
            </a:xfrm>
            <a:prstGeom prst="line">
              <a:avLst/>
            </a:prstGeom>
            <a:noFill/>
            <a:ln w="15875" cap="flat" cmpd="sng" algn="ctr">
              <a:solidFill>
                <a:srgbClr val="262626"/>
              </a:solidFill>
              <a:prstDash val="sysDot"/>
              <a:miter lim="800000"/>
            </a:ln>
            <a:effectLst/>
          </p:spPr>
        </p:cxnSp>
        <p:sp>
          <p:nvSpPr>
            <p:cNvPr id="34" name="koppt-圆形">
              <a:extLst>
                <a:ext uri="{FF2B5EF4-FFF2-40B4-BE49-F238E27FC236}">
                  <a16:creationId xmlns:a16="http://schemas.microsoft.com/office/drawing/2014/main" id="{57E692CC-F447-158D-9B41-566911A9A28C}"/>
                </a:ext>
              </a:extLst>
            </p:cNvPr>
            <p:cNvSpPr/>
            <p:nvPr/>
          </p:nvSpPr>
          <p:spPr>
            <a:xfrm>
              <a:off x="2532317" y="3963026"/>
              <a:ext cx="748145" cy="748145"/>
            </a:xfrm>
            <a:prstGeom prst="ellipse">
              <a:avLst/>
            </a:prstGeom>
            <a:solidFill>
              <a:srgbClr val="AC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" name="koppt-圆形">
              <a:extLst>
                <a:ext uri="{FF2B5EF4-FFF2-40B4-BE49-F238E27FC236}">
                  <a16:creationId xmlns:a16="http://schemas.microsoft.com/office/drawing/2014/main" id="{8C96E4DC-A141-0D59-05F8-F6E54325B70B}"/>
                </a:ext>
              </a:extLst>
            </p:cNvPr>
            <p:cNvSpPr/>
            <p:nvPr/>
          </p:nvSpPr>
          <p:spPr>
            <a:xfrm>
              <a:off x="8336217" y="3963026"/>
              <a:ext cx="748145" cy="748145"/>
            </a:xfrm>
            <a:prstGeom prst="ellipse">
              <a:avLst/>
            </a:pr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" name="koppt-圆形">
              <a:extLst>
                <a:ext uri="{FF2B5EF4-FFF2-40B4-BE49-F238E27FC236}">
                  <a16:creationId xmlns:a16="http://schemas.microsoft.com/office/drawing/2014/main" id="{67FE128A-F116-CD8D-C2D5-A6710C3D5FFB}"/>
                </a:ext>
              </a:extLst>
            </p:cNvPr>
            <p:cNvSpPr/>
            <p:nvPr/>
          </p:nvSpPr>
          <p:spPr>
            <a:xfrm>
              <a:off x="6412296" y="3963026"/>
              <a:ext cx="748145" cy="748145"/>
            </a:xfrm>
            <a:prstGeom prst="ellipse">
              <a:avLst/>
            </a:prstGeom>
            <a:solidFill>
              <a:srgbClr val="A010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" name="koppt-圆形">
              <a:extLst>
                <a:ext uri="{FF2B5EF4-FFF2-40B4-BE49-F238E27FC236}">
                  <a16:creationId xmlns:a16="http://schemas.microsoft.com/office/drawing/2014/main" id="{7294CA45-E217-FF30-95DD-27D57E42F796}"/>
                </a:ext>
              </a:extLst>
            </p:cNvPr>
            <p:cNvSpPr/>
            <p:nvPr/>
          </p:nvSpPr>
          <p:spPr>
            <a:xfrm>
              <a:off x="4464984" y="3963026"/>
              <a:ext cx="748145" cy="748145"/>
            </a:xfrm>
            <a:prstGeom prst="ellipse">
              <a:avLst/>
            </a:pr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" name="koppt-文本框">
              <a:extLst>
                <a:ext uri="{FF2B5EF4-FFF2-40B4-BE49-F238E27FC236}">
                  <a16:creationId xmlns:a16="http://schemas.microsoft.com/office/drawing/2014/main" id="{630FBA93-0393-73EF-6761-C51801181AF6}"/>
                </a:ext>
              </a:extLst>
            </p:cNvPr>
            <p:cNvSpPr/>
            <p:nvPr/>
          </p:nvSpPr>
          <p:spPr>
            <a:xfrm>
              <a:off x="1957710" y="4816400"/>
              <a:ext cx="1777247" cy="1513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kern="0" dirty="0">
                  <a:solidFill>
                    <a:srgbClr val="A01013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沟通交流</a:t>
              </a:r>
              <a:endParaRPr lang="en-US" altLang="zh-CN" b="1" kern="0" dirty="0">
                <a:solidFill>
                  <a:srgbClr val="A01013"/>
                </a:solidFill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跟移动云客服沟通了解到，可以上</a:t>
              </a:r>
              <a:r>
                <a:rPr lang="zh-CN" altLang="en-US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传</a:t>
              </a:r>
              <a:r>
                <a:rPr lang="en-US" altLang="zh-CN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.qcow2</a:t>
              </a:r>
              <a:r>
                <a:rPr lang="zh-CN" altLang="en-US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格式的虚拟机</a:t>
              </a:r>
              <a:endParaRPr lang="en-US" altLang="zh-CN" sz="1200" kern="0" dirty="0">
                <a:solidFill>
                  <a:srgbClr val="262626"/>
                </a:solidFill>
                <a:latin typeface="微软雅黑" panose="020F0502020204030204"/>
                <a:ea typeface="微软雅黑"/>
                <a:cs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" name="koppt-文本框">
              <a:extLst>
                <a:ext uri="{FF2B5EF4-FFF2-40B4-BE49-F238E27FC236}">
                  <a16:creationId xmlns:a16="http://schemas.microsoft.com/office/drawing/2014/main" id="{59B2A22D-687F-52D7-0CFD-E6DDCE41397A}"/>
                </a:ext>
              </a:extLst>
            </p:cNvPr>
            <p:cNvSpPr/>
            <p:nvPr/>
          </p:nvSpPr>
          <p:spPr>
            <a:xfrm>
              <a:off x="3912362" y="4816400"/>
              <a:ext cx="1777247" cy="1513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A01013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查找资料</a:t>
              </a:r>
              <a:endParaRPr lang="en-US" altLang="zh-CN" b="1" kern="0" dirty="0">
                <a:solidFill>
                  <a:srgbClr val="A01013"/>
                </a:solidFill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通过上网查询和询问身边的同事了解到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KVM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上面安装的虚拟机，导出来的格式是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.qcow2</a:t>
              </a:r>
            </a:p>
          </p:txBody>
        </p:sp>
        <p:sp>
          <p:nvSpPr>
            <p:cNvPr id="40" name="koppt-文本框">
              <a:extLst>
                <a:ext uri="{FF2B5EF4-FFF2-40B4-BE49-F238E27FC236}">
                  <a16:creationId xmlns:a16="http://schemas.microsoft.com/office/drawing/2014/main" id="{975C7EEE-C19E-C784-3A30-9BF84C87D12E}"/>
                </a:ext>
              </a:extLst>
            </p:cNvPr>
            <p:cNvSpPr/>
            <p:nvPr/>
          </p:nvSpPr>
          <p:spPr>
            <a:xfrm>
              <a:off x="5867014" y="4816400"/>
              <a:ext cx="1777247" cy="13685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付诸行动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r>
                <a:rPr lang="zh-CN" altLang="en-US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通过查找相关资料学习，熟悉了</a:t>
              </a:r>
              <a:r>
                <a:rPr lang="en-US" altLang="zh-CN" sz="1200" kern="0" dirty="0" err="1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kvm</a:t>
              </a:r>
              <a:r>
                <a:rPr lang="zh-CN" altLang="en-US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底层虚拟化，成功部署</a:t>
              </a:r>
              <a:r>
                <a:rPr lang="en-US" altLang="zh-CN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KVM</a:t>
              </a:r>
              <a:r>
                <a:rPr lang="zh-CN" altLang="en-US" sz="1200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虚拟管理平台，创建出虚拟机，上传到云平台。</a:t>
              </a:r>
            </a:p>
          </p:txBody>
        </p:sp>
        <p:sp>
          <p:nvSpPr>
            <p:cNvPr id="41" name="koppt-文本框">
              <a:extLst>
                <a:ext uri="{FF2B5EF4-FFF2-40B4-BE49-F238E27FC236}">
                  <a16:creationId xmlns:a16="http://schemas.microsoft.com/office/drawing/2014/main" id="{365ABF68-18CE-B26D-8C61-4232674F58FA}"/>
                </a:ext>
              </a:extLst>
            </p:cNvPr>
            <p:cNvSpPr/>
            <p:nvPr/>
          </p:nvSpPr>
          <p:spPr>
            <a:xfrm>
              <a:off x="7821665" y="4816400"/>
              <a:ext cx="1777247" cy="1721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A01013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项目收益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1</a:t>
              </a:r>
              <a:r>
                <a:rPr lang="zh-CN" altLang="en-US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、为以后旧版本的</a:t>
              </a:r>
              <a:r>
                <a:rPr lang="en-US" altLang="zh-CN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GP</a:t>
              </a:r>
              <a:r>
                <a:rPr lang="zh-CN" altLang="en-US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迁移上云提供了思路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2</a:t>
              </a:r>
              <a:r>
                <a:rPr lang="zh-CN" altLang="en-US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、通过自学，熟悉了</a:t>
              </a:r>
              <a:r>
                <a:rPr lang="en-US" altLang="zh-CN" sz="1200" b="1" kern="0" dirty="0" err="1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kvm</a:t>
              </a:r>
              <a:r>
                <a:rPr lang="zh-CN" altLang="en-US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底层虚拟化的部署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3</a:t>
              </a:r>
              <a:r>
                <a:rPr lang="zh-CN" altLang="en-US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、</a:t>
              </a:r>
              <a:r>
                <a:rPr lang="en-US" altLang="zh-CN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.qcow2</a:t>
              </a:r>
              <a:r>
                <a:rPr lang="zh-CN" altLang="en-US" sz="1200" b="1" kern="0" dirty="0">
                  <a:solidFill>
                    <a:srgbClr val="262626"/>
                  </a:solidFill>
                  <a:latin typeface="微软雅黑" panose="020F0502020204030204"/>
                  <a:ea typeface="微软雅黑"/>
                  <a:cs typeface="+mn-ea"/>
                </a:rPr>
                <a:t>格式虚拟机的正常导出，让迁移项目得以正常进行</a:t>
              </a:r>
            </a:p>
          </p:txBody>
        </p:sp>
        <p:sp>
          <p:nvSpPr>
            <p:cNvPr id="42" name="koppt-图标">
              <a:extLst>
                <a:ext uri="{FF2B5EF4-FFF2-40B4-BE49-F238E27FC236}">
                  <a16:creationId xmlns:a16="http://schemas.microsoft.com/office/drawing/2014/main" id="{02192DE5-3808-36B3-E0AC-C0C1E871E4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8389" y="4181706"/>
              <a:ext cx="396000" cy="310784"/>
            </a:xfrm>
            <a:custGeom>
              <a:avLst/>
              <a:gdLst/>
              <a:ahLst/>
              <a:cxnLst>
                <a:cxn ang="0">
                  <a:pos x="57" y="37"/>
                </a:cxn>
                <a:cxn ang="0">
                  <a:pos x="38" y="56"/>
                </a:cxn>
                <a:cxn ang="0">
                  <a:pos x="34" y="57"/>
                </a:cxn>
                <a:cxn ang="0">
                  <a:pos x="31" y="56"/>
                </a:cxn>
                <a:cxn ang="0">
                  <a:pos x="4" y="28"/>
                </a:cxn>
                <a:cxn ang="0">
                  <a:pos x="0" y="20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21" y="0"/>
                </a:cxn>
                <a:cxn ang="0">
                  <a:pos x="29" y="3"/>
                </a:cxn>
                <a:cxn ang="0">
                  <a:pos x="57" y="30"/>
                </a:cxn>
                <a:cxn ang="0">
                  <a:pos x="58" y="34"/>
                </a:cxn>
                <a:cxn ang="0">
                  <a:pos x="57" y="37"/>
                </a:cxn>
                <a:cxn ang="0">
                  <a:pos x="13" y="7"/>
                </a:cxn>
                <a:cxn ang="0">
                  <a:pos x="8" y="12"/>
                </a:cxn>
                <a:cxn ang="0">
                  <a:pos x="13" y="17"/>
                </a:cxn>
                <a:cxn ang="0">
                  <a:pos x="17" y="12"/>
                </a:cxn>
                <a:cxn ang="0">
                  <a:pos x="13" y="7"/>
                </a:cxn>
                <a:cxn ang="0">
                  <a:pos x="71" y="37"/>
                </a:cxn>
                <a:cxn ang="0">
                  <a:pos x="52" y="56"/>
                </a:cxn>
                <a:cxn ang="0">
                  <a:pos x="49" y="57"/>
                </a:cxn>
                <a:cxn ang="0">
                  <a:pos x="45" y="55"/>
                </a:cxn>
                <a:cxn ang="0">
                  <a:pos x="63" y="37"/>
                </a:cxn>
                <a:cxn ang="0">
                  <a:pos x="64" y="34"/>
                </a:cxn>
                <a:cxn ang="0">
                  <a:pos x="63" y="30"/>
                </a:cxn>
                <a:cxn ang="0">
                  <a:pos x="35" y="3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4" y="3"/>
                </a:cxn>
                <a:cxn ang="0">
                  <a:pos x="71" y="30"/>
                </a:cxn>
                <a:cxn ang="0">
                  <a:pos x="73" y="34"/>
                </a:cxn>
                <a:cxn ang="0">
                  <a:pos x="71" y="37"/>
                </a:cxn>
              </a:cxnLst>
              <a:rect l="0" t="0" r="r" b="b"/>
              <a:pathLst>
                <a:path w="73" h="57">
                  <a:moveTo>
                    <a:pt x="57" y="37"/>
                  </a:moveTo>
                  <a:cubicBezTo>
                    <a:pt x="38" y="56"/>
                    <a:pt x="38" y="56"/>
                    <a:pt x="38" y="56"/>
                  </a:cubicBezTo>
                  <a:cubicBezTo>
                    <a:pt x="37" y="57"/>
                    <a:pt x="36" y="57"/>
                    <a:pt x="34" y="57"/>
                  </a:cubicBezTo>
                  <a:cubicBezTo>
                    <a:pt x="33" y="57"/>
                    <a:pt x="32" y="57"/>
                    <a:pt x="31" y="56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7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7" y="1"/>
                    <a:pt x="29" y="3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8" y="32"/>
                    <a:pt x="58" y="34"/>
                  </a:cubicBezTo>
                  <a:cubicBezTo>
                    <a:pt x="58" y="35"/>
                    <a:pt x="57" y="36"/>
                    <a:pt x="57" y="37"/>
                  </a:cubicBezTo>
                  <a:close/>
                  <a:moveTo>
                    <a:pt x="13" y="7"/>
                  </a:moveTo>
                  <a:cubicBezTo>
                    <a:pt x="10" y="7"/>
                    <a:pt x="8" y="9"/>
                    <a:pt x="8" y="12"/>
                  </a:cubicBezTo>
                  <a:cubicBezTo>
                    <a:pt x="8" y="14"/>
                    <a:pt x="10" y="17"/>
                    <a:pt x="13" y="17"/>
                  </a:cubicBezTo>
                  <a:cubicBezTo>
                    <a:pt x="15" y="17"/>
                    <a:pt x="17" y="14"/>
                    <a:pt x="17" y="12"/>
                  </a:cubicBezTo>
                  <a:cubicBezTo>
                    <a:pt x="17" y="9"/>
                    <a:pt x="15" y="7"/>
                    <a:pt x="13" y="7"/>
                  </a:cubicBezTo>
                  <a:close/>
                  <a:moveTo>
                    <a:pt x="71" y="37"/>
                  </a:moveTo>
                  <a:cubicBezTo>
                    <a:pt x="52" y="56"/>
                    <a:pt x="52" y="56"/>
                    <a:pt x="52" y="56"/>
                  </a:cubicBezTo>
                  <a:cubicBezTo>
                    <a:pt x="52" y="57"/>
                    <a:pt x="50" y="57"/>
                    <a:pt x="49" y="57"/>
                  </a:cubicBezTo>
                  <a:cubicBezTo>
                    <a:pt x="47" y="57"/>
                    <a:pt x="46" y="56"/>
                    <a:pt x="45" y="55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3" y="36"/>
                    <a:pt x="64" y="35"/>
                    <a:pt x="64" y="34"/>
                  </a:cubicBezTo>
                  <a:cubicBezTo>
                    <a:pt x="64" y="32"/>
                    <a:pt x="63" y="31"/>
                    <a:pt x="63" y="3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1"/>
                    <a:pt x="30" y="0"/>
                    <a:pt x="2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2" y="1"/>
                    <a:pt x="44" y="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2" y="31"/>
                    <a:pt x="73" y="32"/>
                    <a:pt x="73" y="34"/>
                  </a:cubicBezTo>
                  <a:cubicBezTo>
                    <a:pt x="73" y="35"/>
                    <a:pt x="72" y="36"/>
                    <a:pt x="71" y="3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" name="koppt-图标">
              <a:extLst>
                <a:ext uri="{FF2B5EF4-FFF2-40B4-BE49-F238E27FC236}">
                  <a16:creationId xmlns:a16="http://schemas.microsoft.com/office/drawing/2014/main" id="{44FF57F2-AB6E-68E6-0F1D-9F1399AB31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9056" y="4157098"/>
              <a:ext cx="360000" cy="360000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4" name="koppt-图标">
              <a:extLst>
                <a:ext uri="{FF2B5EF4-FFF2-40B4-BE49-F238E27FC236}">
                  <a16:creationId xmlns:a16="http://schemas.microsoft.com/office/drawing/2014/main" id="{021BA30B-9BB2-CA4E-9365-9F3278251E3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88368" y="4154119"/>
              <a:ext cx="396000" cy="365958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01013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5" name="koppt-图标">
              <a:extLst>
                <a:ext uri="{FF2B5EF4-FFF2-40B4-BE49-F238E27FC236}">
                  <a16:creationId xmlns:a16="http://schemas.microsoft.com/office/drawing/2014/main" id="{6C6BE16B-989E-FFEF-CDA8-FDC36ABE3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0289" y="4186498"/>
              <a:ext cx="360000" cy="301200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412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922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938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909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996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4010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40226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40199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4028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40186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996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4017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998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40213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40281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40186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860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890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874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877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882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85389348"/>
</p:tagLst>
</file>

<file path=ppt/theme/theme1.xml><?xml version="1.0" encoding="utf-8"?>
<a:theme xmlns:a="http://schemas.openxmlformats.org/drawingml/2006/main" name="3_有底纹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5035</TotalTime>
  <Words>1604</Words>
  <Application>Microsoft Office PowerPoint</Application>
  <PresentationFormat>宽屏</PresentationFormat>
  <Paragraphs>211</Paragraphs>
  <Slides>25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Adobe Arabic</vt:lpstr>
      <vt:lpstr>Gill Sans</vt:lpstr>
      <vt:lpstr>微軟正黑體</vt:lpstr>
      <vt:lpstr>微軟正黑體</vt:lpstr>
      <vt:lpstr>Microsoft YaHei UI</vt:lpstr>
      <vt:lpstr>Noto Sans S Chinese Regular</vt:lpstr>
      <vt:lpstr>Source Han Sans K Light</vt:lpstr>
      <vt:lpstr>华文细黑</vt:lpstr>
      <vt:lpstr>华文中宋</vt:lpstr>
      <vt:lpstr>萌喵系中文字体</vt:lpstr>
      <vt:lpstr>庞门正道标题体</vt:lpstr>
      <vt:lpstr>宋体</vt:lpstr>
      <vt:lpstr>微软雅黑</vt:lpstr>
      <vt:lpstr>微软雅黑 Light</vt:lpstr>
      <vt:lpstr>Arial</vt:lpstr>
      <vt:lpstr>Calibri</vt:lpstr>
      <vt:lpstr>Calibri Light</vt:lpstr>
      <vt:lpstr>3_有底纹母片</vt:lpstr>
      <vt:lpstr>专业能力认证简报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专业能力认证简报</dc:title>
  <dc:creator>周德文</dc:creator>
  <cp:lastModifiedBy>JJ t</cp:lastModifiedBy>
  <cp:revision>346</cp:revision>
  <dcterms:created xsi:type="dcterms:W3CDTF">2019-06-19T02:08:00Z</dcterms:created>
  <dcterms:modified xsi:type="dcterms:W3CDTF">2023-11-01T05:21:23Z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2052-11.1.0.10359</vt:lpwstr>
  </property>
  <property fmtid="{D5CDD505-2E9C-101B-9397-08002B2CF9AE}" pid="3" name="ICV">
    <vt:lpwstr>EB29B041B78542868F6777899100685E</vt:lpwstr>
  </property>
</Properties>
</file>